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Century Gothic" panose="020B0502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IXKNsAezO6TN1jXtft6agIgaa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hu-H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hu-HU"/>
              <a:t>Ez a dia bevezetőként szolgál a problémához. Az amőbot-modell egyik nagy kihívása, hogy adott egy összekapcsolt struktúra, és ezen belül kell egy egyedi, jól meghatározott körvonalat létrehozni. Ez a körvonal segíthet például az alakfelismerésben vagy az energiahatékony mozgásban.</a:t>
            </a:r>
            <a:br>
              <a:rPr lang="hu-HU"/>
            </a:br>
            <a:r>
              <a:rPr lang="hu-HU"/>
              <a:t>Egy jól meghatározott csontváz segíthet: Az </a:t>
            </a:r>
            <a:r>
              <a:rPr lang="hu-HU" b="1"/>
              <a:t>alakzatok felismerésében</a:t>
            </a:r>
            <a:r>
              <a:rPr lang="hu-HU"/>
              <a:t> és azok egységes azonosításában.</a:t>
            </a:r>
            <a:endParaRPr/>
          </a:p>
          <a:p>
            <a:pPr marL="0" lvl="0" indent="0" algn="l" rtl="0">
              <a:spcBef>
                <a:spcPts val="0"/>
              </a:spcBef>
              <a:spcAft>
                <a:spcPts val="0"/>
              </a:spcAft>
              <a:buNone/>
            </a:pPr>
            <a:r>
              <a:rPr lang="hu-HU"/>
              <a:t>A </a:t>
            </a:r>
            <a:r>
              <a:rPr lang="hu-HU" b="1"/>
              <a:t>szerkezet szimmetriáinak</a:t>
            </a:r>
            <a:r>
              <a:rPr lang="hu-HU"/>
              <a:t> meghatározásában.</a:t>
            </a:r>
            <a:endParaRPr/>
          </a:p>
          <a:p>
            <a:pPr marL="0" lvl="0" indent="0" algn="l" rtl="0">
              <a:spcBef>
                <a:spcPts val="0"/>
              </a:spcBef>
              <a:spcAft>
                <a:spcPts val="0"/>
              </a:spcAft>
              <a:buNone/>
            </a:pPr>
            <a:r>
              <a:rPr lang="hu-HU"/>
              <a:t>Az </a:t>
            </a:r>
            <a:r>
              <a:rPr lang="hu-HU" b="1"/>
              <a:t>energiahatékony kommunikációs hálózatok</a:t>
            </a:r>
            <a:r>
              <a:rPr lang="hu-HU"/>
              <a:t> létrehozásában az amőbotok között.</a:t>
            </a:r>
            <a:endParaRPr/>
          </a:p>
        </p:txBody>
      </p:sp>
      <p:sp>
        <p:nvSpPr>
          <p:cNvPr id="266" name="Google Shape;26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hu-HU" dirty="0"/>
              <a:t>A csontváz nem véletlenszerűen keletkezik, hanem egy jól meghatározott módszertan szerint. Az irány (pl. észak) és az előjel (pl. pozitív) segítségével minden esetben ugyanazt az alakzatot kapjuk. Ez fontos, mert így egyértelműen azonosíthatjuk a különböző szerkezeteket.</a:t>
            </a:r>
            <a:endParaRPr dirty="0"/>
          </a:p>
        </p:txBody>
      </p:sp>
      <p:sp>
        <p:nvSpPr>
          <p:cNvPr id="282" name="Google Shape;28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hu-HU" dirty="0"/>
              <a:t>A csontváz-probléma egyik kihívása az, hogy a szerkezetben előfordulhatnak </a:t>
            </a:r>
            <a:r>
              <a:rPr lang="hu-HU" b="1" dirty="0"/>
              <a:t>belső határok</a:t>
            </a:r>
            <a:r>
              <a:rPr lang="hu-HU" dirty="0"/>
              <a:t>, amelyeket szintén figyelembe kell venni. Az algoritmus biztosítja, hogy minden határ beépüljön, és egy </a:t>
            </a:r>
            <a:r>
              <a:rPr lang="hu-HU" b="1" dirty="0"/>
              <a:t>összefüggő útvonal</a:t>
            </a:r>
            <a:r>
              <a:rPr lang="hu-HU" dirty="0"/>
              <a:t> jöjjön létre.</a:t>
            </a:r>
            <a:endParaRPr dirty="0"/>
          </a:p>
          <a:p>
            <a:pPr marL="0" lvl="0" indent="0" algn="l" rtl="0">
              <a:spcBef>
                <a:spcPts val="0"/>
              </a:spcBef>
              <a:spcAft>
                <a:spcPts val="0"/>
              </a:spcAft>
              <a:buNone/>
            </a:pPr>
            <a:endParaRPr dirty="0"/>
          </a:p>
        </p:txBody>
      </p:sp>
      <p:sp>
        <p:nvSpPr>
          <p:cNvPr id="290" name="Google Shape;29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hu-HU" dirty="0"/>
              <a:t>A modell kiterjeszthető </a:t>
            </a:r>
            <a:r>
              <a:rPr lang="hu-HU" i="1" dirty="0"/>
              <a:t>átprogramozható áramkörökkel</a:t>
            </a:r>
            <a:r>
              <a:rPr lang="hu-HU" dirty="0"/>
              <a:t>, amelyek lehetővé teszik az </a:t>
            </a:r>
            <a:r>
              <a:rPr lang="hu-HU" dirty="0" err="1"/>
              <a:t>amőbotok</a:t>
            </a:r>
            <a:r>
              <a:rPr lang="hu-HU" dirty="0"/>
              <a:t> közötti gyors kommunikációt.</a:t>
            </a:r>
            <a:br>
              <a:rPr lang="hu-HU" dirty="0"/>
            </a:br>
            <a:r>
              <a:rPr lang="hu-HU" dirty="0"/>
              <a:t>Az áramkörök segítségével az információ azonnal továbbítható a csatlakoztatott </a:t>
            </a:r>
            <a:r>
              <a:rPr lang="hu-HU" dirty="0" err="1"/>
              <a:t>amőbotok</a:t>
            </a:r>
            <a:r>
              <a:rPr lang="hu-HU" dirty="0"/>
              <a:t> között. </a:t>
            </a:r>
            <a:br>
              <a:rPr lang="hu-HU" dirty="0"/>
            </a:br>
            <a:r>
              <a:rPr lang="hu-HU" dirty="0"/>
              <a:t>Ez jelentősen felgyorsít alapvető problémákat, mint a vezetőválasztás, alakfelismerés és energiaelosztás.</a:t>
            </a:r>
            <a:endParaRPr dirty="0"/>
          </a:p>
        </p:txBody>
      </p:sp>
      <p:sp>
        <p:nvSpPr>
          <p:cNvPr id="157" name="Google Shape;15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e85c75c90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3e85c75c90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3e85c75c90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3e85c75c9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33e85c75c90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3e85c75c90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3e85c75c90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33e85c75c90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33e85c75c90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3e85c75c9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33e85c75c90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3e85c75c90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3e85c75c90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33e85c75c90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3e85c75c90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3e85c75c90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33e85c75c90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33e85c75c90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e85c75c90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3e85c75c90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3e85c75c90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hu-HU"/>
              <a:t>Egy adott tengely mentén elhelyezkedő amőbotok azonosítása.</a:t>
            </a:r>
            <a:br>
              <a:rPr lang="hu-HU"/>
            </a:br>
            <a:r>
              <a:rPr lang="hu-HU"/>
              <a:t>Az adott szerkezet legmagasabban elhelyezkedő amőbotjának megtalálása.</a:t>
            </a:r>
            <a:br>
              <a:rPr lang="hu-HU"/>
            </a:br>
            <a:r>
              <a:rPr lang="hu-HU"/>
              <a:t>Egy határ amőbotokat tartalmazó ciklus kialakítása.</a:t>
            </a:r>
            <a:br>
              <a:rPr lang="hu-HU"/>
            </a:br>
            <a:r>
              <a:rPr lang="hu-HU"/>
              <a:t>Az amőbotok kapcsolati hálójának megszervezése.</a:t>
            </a:r>
            <a:br>
              <a:rPr lang="hu-HU"/>
            </a:br>
            <a:r>
              <a:rPr lang="hu-HU"/>
              <a:t>Az amőbaszerkezet szimmetriáinak azonosítása.</a:t>
            </a:r>
            <a:endParaRPr/>
          </a:p>
        </p:txBody>
      </p:sp>
      <p:sp>
        <p:nvSpPr>
          <p:cNvPr id="166" name="Google Shape;1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hu-HU"/>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ímdia" type="title">
  <p:cSld name="TITLE">
    <p:spTree>
      <p:nvGrpSpPr>
        <p:cNvPr id="1" name="Shape 21"/>
        <p:cNvGrpSpPr/>
        <p:nvPr/>
      </p:nvGrpSpPr>
      <p:grpSpPr>
        <a:xfrm>
          <a:off x="0" y="0"/>
          <a:ext cx="0" cy="0"/>
          <a:chOff x="0" y="0"/>
          <a:chExt cx="0" cy="0"/>
        </a:xfrm>
      </p:grpSpPr>
      <p:sp>
        <p:nvSpPr>
          <p:cNvPr id="22" name="Google Shape;22;p2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ámakép képaláírással">
  <p:cSld name="Panorámakép képaláírással">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1"/>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81" name="Google Shape;81;p31"/>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ím és képaláírás">
  <p:cSld name="Cím és képaláírás">
    <p:spTree>
      <p:nvGrpSpPr>
        <p:cNvPr id="1" name="Shape 85"/>
        <p:cNvGrpSpPr/>
        <p:nvPr/>
      </p:nvGrpSpPr>
      <p:grpSpPr>
        <a:xfrm>
          <a:off x="0" y="0"/>
          <a:ext cx="0" cy="0"/>
          <a:chOff x="0" y="0"/>
          <a:chExt cx="0" cy="0"/>
        </a:xfrm>
      </p:grpSpPr>
      <p:sp>
        <p:nvSpPr>
          <p:cNvPr id="86" name="Google Shape;86;p32"/>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2"/>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dézet képaláírással">
  <p:cSld name="Idézet képaláírással">
    <p:spTree>
      <p:nvGrpSpPr>
        <p:cNvPr id="1" name="Shape 91"/>
        <p:cNvGrpSpPr/>
        <p:nvPr/>
      </p:nvGrpSpPr>
      <p:grpSpPr>
        <a:xfrm>
          <a:off x="0" y="0"/>
          <a:ext cx="0" cy="0"/>
          <a:chOff x="0" y="0"/>
          <a:chExt cx="0" cy="0"/>
        </a:xfrm>
      </p:grpSpPr>
      <p:sp>
        <p:nvSpPr>
          <p:cNvPr id="92" name="Google Shape;92;p33"/>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3"/>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33"/>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
        <p:nvSpPr>
          <p:cNvPr id="98" name="Google Shape;98;p33"/>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hu-HU" sz="12200" b="0" i="0">
                <a:solidFill>
                  <a:schemeClr val="accent1"/>
                </a:solidFill>
                <a:latin typeface="Arial"/>
                <a:ea typeface="Arial"/>
                <a:cs typeface="Arial"/>
                <a:sym typeface="Arial"/>
              </a:rPr>
              <a:t>“</a:t>
            </a:r>
            <a:endParaRPr/>
          </a:p>
        </p:txBody>
      </p:sp>
      <p:sp>
        <p:nvSpPr>
          <p:cNvPr id="99" name="Google Shape;99;p33"/>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hu-HU" sz="12200" b="0" i="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évkártya">
  <p:cSld name="Névkártya">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4"/>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hasáb">
  <p:cSld name="3 hasáb">
    <p:spTree>
      <p:nvGrpSpPr>
        <p:cNvPr id="1" name="Shape 106"/>
        <p:cNvGrpSpPr/>
        <p:nvPr/>
      </p:nvGrpSpPr>
      <p:grpSpPr>
        <a:xfrm>
          <a:off x="0" y="0"/>
          <a:ext cx="0" cy="0"/>
          <a:chOff x="0" y="0"/>
          <a:chExt cx="0" cy="0"/>
        </a:xfrm>
      </p:grpSpPr>
      <p:sp>
        <p:nvSpPr>
          <p:cNvPr id="107" name="Google Shape;107;p3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5"/>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35"/>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35"/>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35"/>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35"/>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35"/>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35"/>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15" name="Google Shape;115;p35"/>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16" name="Google Shape;116;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képhasáb">
  <p:cSld name="3 képhasáb">
    <p:spTree>
      <p:nvGrpSpPr>
        <p:cNvPr id="1" name="Shape 119"/>
        <p:cNvGrpSpPr/>
        <p:nvPr/>
      </p:nvGrpSpPr>
      <p:grpSpPr>
        <a:xfrm>
          <a:off x="0" y="0"/>
          <a:ext cx="0" cy="0"/>
          <a:chOff x="0" y="0"/>
          <a:chExt cx="0" cy="0"/>
        </a:xfrm>
      </p:grpSpPr>
      <p:sp>
        <p:nvSpPr>
          <p:cNvPr id="120" name="Google Shape;120;p3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6"/>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36"/>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3" name="Google Shape;123;p36"/>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6"/>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6"/>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6" name="Google Shape;126;p36"/>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36"/>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36"/>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9" name="Google Shape;129;p36"/>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36"/>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31" name="Google Shape;131;p36"/>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32" name="Google Shape;132;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ím és függőleges szöveg" type="vertTx">
  <p:cSld name="VERTICAL_TEXT">
    <p:spTree>
      <p:nvGrpSpPr>
        <p:cNvPr id="1" name="Shape 135"/>
        <p:cNvGrpSpPr/>
        <p:nvPr/>
      </p:nvGrpSpPr>
      <p:grpSpPr>
        <a:xfrm>
          <a:off x="0" y="0"/>
          <a:ext cx="0" cy="0"/>
          <a:chOff x="0" y="0"/>
          <a:chExt cx="0" cy="0"/>
        </a:xfrm>
      </p:grpSpPr>
      <p:sp>
        <p:nvSpPr>
          <p:cNvPr id="136" name="Google Shape;136;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7"/>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üggőleges cím és szöveg" type="vertTitleAndTx">
  <p:cSld name="VERTICAL_TITLE_AND_VERTICAL_TEXT">
    <p:spTree>
      <p:nvGrpSpPr>
        <p:cNvPr id="1" name="Shape 141"/>
        <p:cNvGrpSpPr/>
        <p:nvPr/>
      </p:nvGrpSpPr>
      <p:grpSpPr>
        <a:xfrm>
          <a:off x="0" y="0"/>
          <a:ext cx="0" cy="0"/>
          <a:chOff x="0" y="0"/>
          <a:chExt cx="0" cy="0"/>
        </a:xfrm>
      </p:grpSpPr>
      <p:sp>
        <p:nvSpPr>
          <p:cNvPr id="142" name="Google Shape;142;p38"/>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8"/>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ím és tartalom" type="obj">
  <p:cSld name="OBJECT">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zakaszfejléc" type="secHead">
  <p:cSld name="SECTION_HEADER">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artalomrész" type="twoObj">
  <p:cSld name="TWO_OBJECTS">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5"/>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25"/>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Összehasonlítás" type="twoTxTwoObj">
  <p:cSld name="TWO_OBJECTS_WITH_TEXT">
    <p:spTree>
      <p:nvGrpSpPr>
        <p:cNvPr id="1" name="Shape 46"/>
        <p:cNvGrpSpPr/>
        <p:nvPr/>
      </p:nvGrpSpPr>
      <p:grpSpPr>
        <a:xfrm>
          <a:off x="0" y="0"/>
          <a:ext cx="0" cy="0"/>
          <a:chOff x="0" y="0"/>
          <a:chExt cx="0" cy="0"/>
        </a:xfrm>
      </p:grpSpPr>
      <p:sp>
        <p:nvSpPr>
          <p:cNvPr id="47" name="Google Shape;47;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26"/>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26"/>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6"/>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sak cím" type="titleOnly">
  <p:cSld name="TITLE_ONLY">
    <p:spTree>
      <p:nvGrpSpPr>
        <p:cNvPr id="1" name="Shape 55"/>
        <p:cNvGrpSpPr/>
        <p:nvPr/>
      </p:nvGrpSpPr>
      <p:grpSpPr>
        <a:xfrm>
          <a:off x="0" y="0"/>
          <a:ext cx="0" cy="0"/>
          <a:chOff x="0" y="0"/>
          <a:chExt cx="0" cy="0"/>
        </a:xfrm>
      </p:grpSpPr>
      <p:sp>
        <p:nvSpPr>
          <p:cNvPr id="56" name="Google Shape;56;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Üres" type="blank">
  <p:cSld name="BLANK">
    <p:spTree>
      <p:nvGrpSpPr>
        <p:cNvPr id="1" name="Shape 60"/>
        <p:cNvGrpSpPr/>
        <p:nvPr/>
      </p:nvGrpSpPr>
      <p:grpSpPr>
        <a:xfrm>
          <a:off x="0" y="0"/>
          <a:ext cx="0" cy="0"/>
          <a:chOff x="0" y="0"/>
          <a:chExt cx="0" cy="0"/>
        </a:xfrm>
      </p:grpSpPr>
      <p:sp>
        <p:nvSpPr>
          <p:cNvPr id="61" name="Google Shape;61;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rtalomrész képaláírással" type="objTx">
  <p:cSld name="OBJECT_WITH_CAPTION_TEXT">
    <p:spTree>
      <p:nvGrpSpPr>
        <p:cNvPr id="1" name="Shape 64"/>
        <p:cNvGrpSpPr/>
        <p:nvPr/>
      </p:nvGrpSpPr>
      <p:grpSpPr>
        <a:xfrm>
          <a:off x="0" y="0"/>
          <a:ext cx="0" cy="0"/>
          <a:chOff x="0" y="0"/>
          <a:chExt cx="0" cy="0"/>
        </a:xfrm>
      </p:grpSpPr>
      <p:sp>
        <p:nvSpPr>
          <p:cNvPr id="65" name="Google Shape;65;p29"/>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29"/>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ép képaláírással" type="picTx">
  <p:cSld name="PICTURE_WITH_CAPTION_TEXT">
    <p:spTree>
      <p:nvGrpSpPr>
        <p:cNvPr id="1" name="Shape 71"/>
        <p:cNvGrpSpPr/>
        <p:nvPr/>
      </p:nvGrpSpPr>
      <p:grpSpPr>
        <a:xfrm>
          <a:off x="0" y="0"/>
          <a:ext cx="0" cy="0"/>
          <a:chOff x="0" y="0"/>
          <a:chExt cx="0" cy="0"/>
        </a:xfrm>
      </p:grpSpPr>
      <p:sp>
        <p:nvSpPr>
          <p:cNvPr id="72" name="Google Shape;72;p30"/>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4" name="Google Shape;74;p30"/>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hu-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21"/>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21"/>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2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1"/>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21"/>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5" name="Google Shape;15;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2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hu-H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4800"/>
              <a:buFont typeface="Century Gothic"/>
              <a:buNone/>
            </a:pPr>
            <a:r>
              <a:rPr lang="hu-HU" sz="4800" b="1" dirty="0"/>
              <a:t>The </a:t>
            </a:r>
            <a:r>
              <a:rPr lang="hu-HU" sz="4800" b="1" dirty="0" err="1"/>
              <a:t>Structural</a:t>
            </a:r>
            <a:r>
              <a:rPr lang="hu-HU" sz="4800" b="1" dirty="0"/>
              <a:t> </a:t>
            </a:r>
            <a:r>
              <a:rPr lang="hu-HU" sz="4800" b="1" dirty="0" err="1"/>
              <a:t>Power</a:t>
            </a:r>
            <a:r>
              <a:rPr lang="hu-HU" sz="4800" b="1" dirty="0"/>
              <a:t> of </a:t>
            </a:r>
            <a:r>
              <a:rPr lang="hu-HU" sz="4800" b="1" dirty="0" err="1"/>
              <a:t>Reconfigurable</a:t>
            </a:r>
            <a:r>
              <a:rPr lang="hu-HU" sz="4800" b="1" dirty="0"/>
              <a:t> </a:t>
            </a:r>
            <a:r>
              <a:rPr lang="hu-HU" sz="4800" b="1" dirty="0" err="1"/>
              <a:t>Circuits</a:t>
            </a:r>
            <a:r>
              <a:rPr lang="hu-HU" sz="4800" b="1" dirty="0"/>
              <a:t/>
            </a:r>
            <a:br>
              <a:rPr lang="hu-HU" sz="4800" b="1" dirty="0"/>
            </a:br>
            <a:r>
              <a:rPr lang="hu-HU" sz="4800" b="1" dirty="0"/>
              <a:t>in the </a:t>
            </a:r>
            <a:r>
              <a:rPr lang="hu-HU" sz="4800" b="1" dirty="0" err="1"/>
              <a:t>Amoebot</a:t>
            </a:r>
            <a:r>
              <a:rPr lang="hu-HU" sz="4800" b="1" dirty="0"/>
              <a:t> </a:t>
            </a:r>
            <a:r>
              <a:rPr lang="hu-HU" sz="4800" b="1" dirty="0" err="1"/>
              <a:t>Model</a:t>
            </a:r>
            <a:endParaRPr sz="4800" dirty="0"/>
          </a:p>
        </p:txBody>
      </p:sp>
      <p:sp>
        <p:nvSpPr>
          <p:cNvPr id="152" name="Google Shape;152;p1"/>
          <p:cNvSpPr txBox="1">
            <a:spLocks noGrp="1"/>
          </p:cNvSpPr>
          <p:nvPr>
            <p:ph type="subTitle" idx="1"/>
          </p:nvPr>
        </p:nvSpPr>
        <p:spPr>
          <a:xfrm>
            <a:off x="1154955" y="6214294"/>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hu-HU"/>
              <a:t>KÉSZÍTETTE: BÉRES GÁBOR KRISTÓF, TÓTH BOTOND, WERNER BENDEGÚZ</a:t>
            </a:r>
            <a:endParaRPr/>
          </a:p>
        </p:txBody>
      </p:sp>
      <p:sp>
        <p:nvSpPr>
          <p:cNvPr id="153" name="Google Shape;153;p1"/>
          <p:cNvSpPr txBox="1"/>
          <p:nvPr/>
        </p:nvSpPr>
        <p:spPr>
          <a:xfrm>
            <a:off x="1154955" y="4729280"/>
            <a:ext cx="8825658" cy="982824"/>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2"/>
              </a:buClr>
              <a:buSzPts val="2800"/>
              <a:buFont typeface="Century Gothic"/>
              <a:buNone/>
            </a:pPr>
            <a:r>
              <a:rPr lang="hu-HU" sz="2800" b="0" i="0" u="none" strike="noStrike" cap="none">
                <a:solidFill>
                  <a:schemeClr val="lt2"/>
                </a:solidFill>
                <a:latin typeface="Century Gothic"/>
                <a:ea typeface="Century Gothic"/>
                <a:cs typeface="Century Gothic"/>
                <a:sym typeface="Century Gothic"/>
              </a:rPr>
              <a:t>Átprogramozható Áramkörök Szerkezeti Ereje az Amőba Modellben</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Azonosítók lánc mentén - azonosítók</a:t>
            </a:r>
            <a:endParaRPr/>
          </a:p>
        </p:txBody>
      </p:sp>
      <p:sp>
        <p:nvSpPr>
          <p:cNvPr id="219" name="Google Shape;219;p10"/>
          <p:cNvSpPr txBox="1">
            <a:spLocks noGrp="1"/>
          </p:cNvSpPr>
          <p:nvPr>
            <p:ph type="body" idx="1"/>
          </p:nvPr>
        </p:nvSpPr>
        <p:spPr>
          <a:xfrm>
            <a:off x="749029" y="1527244"/>
            <a:ext cx="10359957"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Minden körben minden </a:t>
            </a:r>
            <a:r>
              <a:rPr lang="hu-HU" dirty="0" err="1" smtClean="0"/>
              <a:t>amoebot</a:t>
            </a:r>
            <a:r>
              <a:rPr lang="hu-HU" dirty="0" smtClean="0"/>
              <a:t> </a:t>
            </a:r>
            <a:r>
              <a:rPr lang="hu-HU" dirty="0"/>
              <a:t>az egyik áramkörén kap jelzést</a:t>
            </a:r>
            <a:endParaRPr dirty="0"/>
          </a:p>
          <a:p>
            <a:pPr marL="342900" lvl="0" indent="-342900" algn="l" rtl="0">
              <a:spcBef>
                <a:spcPts val="1000"/>
              </a:spcBef>
              <a:spcAft>
                <a:spcPts val="0"/>
              </a:spcAft>
              <a:buSzPts val="1600"/>
              <a:buChar char="►"/>
            </a:pPr>
            <a:r>
              <a:rPr lang="hu-HU" dirty="0"/>
              <a:t>Elsődleges áramkör: 0</a:t>
            </a:r>
            <a:endParaRPr dirty="0"/>
          </a:p>
          <a:p>
            <a:pPr marL="342900" lvl="0" indent="-342900" algn="l" rtl="0">
              <a:spcBef>
                <a:spcPts val="1000"/>
              </a:spcBef>
              <a:spcAft>
                <a:spcPts val="0"/>
              </a:spcAft>
              <a:buSzPts val="1600"/>
              <a:buChar char="►"/>
            </a:pPr>
            <a:r>
              <a:rPr lang="hu-HU" dirty="0"/>
              <a:t>Másodlagos áramkör: 1</a:t>
            </a:r>
            <a:endParaRPr dirty="0"/>
          </a:p>
          <a:p>
            <a:pPr marL="342900" lvl="0" indent="-342900" algn="l" rtl="0">
              <a:spcBef>
                <a:spcPts val="1000"/>
              </a:spcBef>
              <a:spcAft>
                <a:spcPts val="0"/>
              </a:spcAft>
              <a:buSzPts val="1600"/>
              <a:buChar char="►"/>
            </a:pPr>
            <a:r>
              <a:rPr lang="hu-HU" dirty="0"/>
              <a:t>Minden jelzés egy bit, visszafele kell jegyezni: (x</a:t>
            </a:r>
            <a:r>
              <a:rPr lang="hu-HU" baseline="-25000" dirty="0"/>
              <a:t>k−1</a:t>
            </a:r>
            <a:r>
              <a:rPr lang="hu-HU" dirty="0"/>
              <a:t>​,...,x</a:t>
            </a:r>
            <a:r>
              <a:rPr lang="hu-HU" baseline="-25000" dirty="0"/>
              <a:t>0</a:t>
            </a:r>
            <a:r>
              <a:rPr lang="hu-HU" dirty="0"/>
              <a:t>​), x</a:t>
            </a:r>
            <a:r>
              <a:rPr lang="hu-HU" baseline="-25000" dirty="0"/>
              <a:t>i </a:t>
            </a:r>
            <a:r>
              <a:rPr lang="hu-HU" dirty="0"/>
              <a:t>körben 1 vagy 0</a:t>
            </a:r>
            <a:endParaRPr dirty="0"/>
          </a:p>
          <a:p>
            <a:pPr marL="342900" lvl="0" indent="-342900" algn="l" rtl="0">
              <a:spcBef>
                <a:spcPts val="1000"/>
              </a:spcBef>
              <a:spcAft>
                <a:spcPts val="0"/>
              </a:spcAft>
              <a:buSzPts val="1600"/>
              <a:buChar char="►"/>
            </a:pPr>
            <a:r>
              <a:rPr lang="hu-HU" dirty="0"/>
              <a:t>k az iterációk száma ( 0 ≤ i &lt; k )</a:t>
            </a:r>
            <a:endParaRPr dirty="0"/>
          </a:p>
          <a:p>
            <a:pPr marL="342900" lvl="0" indent="-241300" algn="l" rtl="0">
              <a:spcBef>
                <a:spcPts val="1000"/>
              </a:spcBef>
              <a:spcAft>
                <a:spcPts val="0"/>
              </a:spcAft>
              <a:buSzPts val="1600"/>
              <a:buNone/>
            </a:pPr>
            <a:endParaRPr dirty="0"/>
          </a:p>
          <a:p>
            <a:pPr marL="342900" lvl="0" indent="-342900" algn="l" rtl="0">
              <a:spcBef>
                <a:spcPts val="1000"/>
              </a:spcBef>
              <a:spcAft>
                <a:spcPts val="0"/>
              </a:spcAft>
              <a:buSzPts val="1600"/>
              <a:buChar char="►"/>
            </a:pPr>
            <a:r>
              <a:rPr lang="hu-HU" dirty="0"/>
              <a:t>Példa:</a:t>
            </a:r>
            <a:endParaRPr dirty="0"/>
          </a:p>
          <a:p>
            <a:pPr marL="342900" lvl="0" indent="-241300" algn="l" rtl="0">
              <a:spcBef>
                <a:spcPts val="1000"/>
              </a:spcBef>
              <a:spcAft>
                <a:spcPts val="0"/>
              </a:spcAft>
              <a:buSzPts val="1600"/>
              <a:buNone/>
            </a:pPr>
            <a:endParaRPr dirty="0"/>
          </a:p>
          <a:p>
            <a:pPr marL="342900" lvl="0" indent="-241300" algn="l" rtl="0">
              <a:spcBef>
                <a:spcPts val="1000"/>
              </a:spcBef>
              <a:spcAft>
                <a:spcPts val="0"/>
              </a:spcAft>
              <a:buSzPts val="1600"/>
              <a:buNone/>
            </a:pPr>
            <a:endParaRPr dirty="0"/>
          </a:p>
        </p:txBody>
      </p:sp>
      <p:pic>
        <p:nvPicPr>
          <p:cNvPr id="220" name="Google Shape;220;p10"/>
          <p:cNvPicPr preferRelativeResize="0"/>
          <p:nvPr/>
        </p:nvPicPr>
        <p:blipFill rotWithShape="1">
          <a:blip r:embed="rId3">
            <a:alphaModFix/>
          </a:blip>
          <a:srcRect/>
          <a:stretch/>
        </p:blipFill>
        <p:spPr>
          <a:xfrm>
            <a:off x="1083014" y="4564588"/>
            <a:ext cx="3400900" cy="1962424"/>
          </a:xfrm>
          <a:prstGeom prst="rect">
            <a:avLst/>
          </a:prstGeom>
          <a:noFill/>
          <a:ln>
            <a:noFill/>
          </a:ln>
        </p:spPr>
      </p:pic>
      <p:sp>
        <p:nvSpPr>
          <p:cNvPr id="221" name="Google Shape;221;p10"/>
          <p:cNvSpPr txBox="1"/>
          <p:nvPr/>
        </p:nvSpPr>
        <p:spPr>
          <a:xfrm>
            <a:off x="4943319" y="4635421"/>
            <a:ext cx="399540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dirty="0">
                <a:solidFill>
                  <a:schemeClr val="lt1"/>
                </a:solidFill>
                <a:latin typeface="Century Gothic"/>
                <a:ea typeface="Century Gothic"/>
                <a:cs typeface="Century Gothic"/>
                <a:sym typeface="Century Gothic"/>
              </a:rPr>
              <a:t>0	1	0	1	0</a:t>
            </a:r>
            <a:endParaRPr dirty="0"/>
          </a:p>
        </p:txBody>
      </p:sp>
      <p:sp>
        <p:nvSpPr>
          <p:cNvPr id="222" name="Google Shape;222;p10"/>
          <p:cNvSpPr txBox="1"/>
          <p:nvPr/>
        </p:nvSpPr>
        <p:spPr>
          <a:xfrm>
            <a:off x="4943318" y="5330756"/>
            <a:ext cx="42473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dirty="0">
                <a:solidFill>
                  <a:schemeClr val="lt1"/>
                </a:solidFill>
                <a:latin typeface="Century Gothic"/>
                <a:ea typeface="Century Gothic"/>
                <a:cs typeface="Century Gothic"/>
                <a:sym typeface="Century Gothic"/>
              </a:rPr>
              <a:t>10	11	00	01	10</a:t>
            </a:r>
            <a:endParaRPr dirty="0"/>
          </a:p>
        </p:txBody>
      </p:sp>
      <p:sp>
        <p:nvSpPr>
          <p:cNvPr id="223" name="Google Shape;223;p10"/>
          <p:cNvSpPr txBox="1"/>
          <p:nvPr/>
        </p:nvSpPr>
        <p:spPr>
          <a:xfrm>
            <a:off x="4943318" y="5968558"/>
            <a:ext cx="45085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dirty="0">
                <a:solidFill>
                  <a:schemeClr val="lt1"/>
                </a:solidFill>
                <a:latin typeface="Century Gothic"/>
                <a:ea typeface="Century Gothic"/>
                <a:cs typeface="Century Gothic"/>
                <a:sym typeface="Century Gothic"/>
              </a:rPr>
              <a:t>110	111	000	001	010</a:t>
            </a:r>
            <a:endParaRP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Azonosítók lánc mentén - bitek</a:t>
            </a:r>
            <a:endParaRPr/>
          </a:p>
        </p:txBody>
      </p:sp>
      <p:sp>
        <p:nvSpPr>
          <p:cNvPr id="229" name="Google Shape;229;p11"/>
          <p:cNvSpPr txBox="1">
            <a:spLocks noGrp="1"/>
          </p:cNvSpPr>
          <p:nvPr>
            <p:ph type="body" idx="1"/>
          </p:nvPr>
        </p:nvSpPr>
        <p:spPr>
          <a:xfrm>
            <a:off x="749029" y="1527244"/>
            <a:ext cx="10359957"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Kettes komplemens ábrázolás</a:t>
            </a:r>
            <a:endParaRPr/>
          </a:p>
          <a:p>
            <a:pPr marL="342900" lvl="0" indent="-342900" algn="l" rtl="0">
              <a:spcBef>
                <a:spcPts val="1000"/>
              </a:spcBef>
              <a:spcAft>
                <a:spcPts val="0"/>
              </a:spcAft>
              <a:buSzPts val="1600"/>
              <a:buChar char="►"/>
            </a:pPr>
            <a:r>
              <a:rPr lang="hu-HU"/>
              <a:t>Pozitív és 0</a:t>
            </a:r>
            <a:endParaRPr/>
          </a:p>
          <a:p>
            <a:pPr marL="742950" lvl="1" indent="-285750" algn="l" rtl="0">
              <a:spcBef>
                <a:spcPts val="1000"/>
              </a:spcBef>
              <a:spcAft>
                <a:spcPts val="0"/>
              </a:spcAft>
              <a:buSzPts val="1440"/>
              <a:buChar char="►"/>
            </a:pPr>
            <a:r>
              <a:rPr lang="hu-HU"/>
              <a:t>000: 0</a:t>
            </a:r>
            <a:endParaRPr/>
          </a:p>
          <a:p>
            <a:pPr marL="742950" lvl="1" indent="-285750" algn="l" rtl="0">
              <a:spcBef>
                <a:spcPts val="1000"/>
              </a:spcBef>
              <a:spcAft>
                <a:spcPts val="0"/>
              </a:spcAft>
              <a:buSzPts val="1440"/>
              <a:buChar char="►"/>
            </a:pPr>
            <a:r>
              <a:rPr lang="hu-HU"/>
              <a:t>001: 1</a:t>
            </a:r>
            <a:endParaRPr/>
          </a:p>
          <a:p>
            <a:pPr marL="742950" lvl="1" indent="-285750" algn="l" rtl="0">
              <a:spcBef>
                <a:spcPts val="1000"/>
              </a:spcBef>
              <a:spcAft>
                <a:spcPts val="0"/>
              </a:spcAft>
              <a:buSzPts val="1440"/>
              <a:buChar char="►"/>
            </a:pPr>
            <a:r>
              <a:rPr lang="hu-HU"/>
              <a:t>010: 2</a:t>
            </a:r>
            <a:endParaRPr/>
          </a:p>
          <a:p>
            <a:pPr marL="742950" lvl="1" indent="-194309" algn="l" rtl="0">
              <a:spcBef>
                <a:spcPts val="1000"/>
              </a:spcBef>
              <a:spcAft>
                <a:spcPts val="0"/>
              </a:spcAft>
              <a:buSzPts val="1440"/>
              <a:buNone/>
            </a:pPr>
            <a:endParaRPr/>
          </a:p>
          <a:p>
            <a:pPr marL="342900" lvl="0" indent="-342900" algn="l" rtl="0">
              <a:spcBef>
                <a:spcPts val="1000"/>
              </a:spcBef>
              <a:spcAft>
                <a:spcPts val="0"/>
              </a:spcAft>
              <a:buSzPts val="1600"/>
              <a:buChar char="►"/>
            </a:pPr>
            <a:r>
              <a:rPr lang="hu-HU"/>
              <a:t>Negatív</a:t>
            </a:r>
            <a:endParaRPr/>
          </a:p>
          <a:p>
            <a:pPr marL="742950" lvl="1" indent="-285750" algn="l" rtl="0">
              <a:spcBef>
                <a:spcPts val="1000"/>
              </a:spcBef>
              <a:spcAft>
                <a:spcPts val="0"/>
              </a:spcAft>
              <a:buSzPts val="1440"/>
              <a:buChar char="►"/>
            </a:pPr>
            <a:r>
              <a:rPr lang="hu-HU"/>
              <a:t>bitek invertálása</a:t>
            </a:r>
            <a:endParaRPr/>
          </a:p>
          <a:p>
            <a:pPr marL="742950" lvl="1" indent="-285750" algn="l" rtl="0">
              <a:spcBef>
                <a:spcPts val="1000"/>
              </a:spcBef>
              <a:spcAft>
                <a:spcPts val="0"/>
              </a:spcAft>
              <a:buSzPts val="1440"/>
              <a:buChar char="►"/>
            </a:pPr>
            <a:r>
              <a:rPr lang="hu-HU"/>
              <a:t>1 hozzáadása</a:t>
            </a:r>
            <a:endParaRPr/>
          </a:p>
          <a:p>
            <a:pPr marL="742950" lvl="1" indent="-285750" algn="l" rtl="0">
              <a:spcBef>
                <a:spcPts val="1000"/>
              </a:spcBef>
              <a:spcAft>
                <a:spcPts val="0"/>
              </a:spcAft>
              <a:buSzPts val="1440"/>
              <a:buChar char="►"/>
            </a:pPr>
            <a:r>
              <a:rPr lang="hu-HU"/>
              <a:t>111 -&gt; 000 -&gt; 001: -1</a:t>
            </a:r>
            <a:endParaRPr/>
          </a:p>
          <a:p>
            <a:pPr marL="742950" lvl="1" indent="-285750" algn="l" rtl="0">
              <a:spcBef>
                <a:spcPts val="1000"/>
              </a:spcBef>
              <a:spcAft>
                <a:spcPts val="0"/>
              </a:spcAft>
              <a:buSzPts val="1440"/>
              <a:buChar char="►"/>
            </a:pPr>
            <a:r>
              <a:rPr lang="hu-HU"/>
              <a:t>110 -&gt; 001 -&gt; 010: -2</a:t>
            </a:r>
            <a:endParaRPr/>
          </a:p>
        </p:txBody>
      </p:sp>
      <p:sp>
        <p:nvSpPr>
          <p:cNvPr id="230" name="Google Shape;230;p11"/>
          <p:cNvSpPr txBox="1"/>
          <p:nvPr/>
        </p:nvSpPr>
        <p:spPr>
          <a:xfrm>
            <a:off x="3937518" y="4597016"/>
            <a:ext cx="41488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dirty="0">
                <a:solidFill>
                  <a:schemeClr val="lt1"/>
                </a:solidFill>
                <a:latin typeface="Century Gothic"/>
                <a:ea typeface="Century Gothic"/>
                <a:cs typeface="Century Gothic"/>
                <a:sym typeface="Century Gothic"/>
              </a:rPr>
              <a:t>0	1	0	1	0</a:t>
            </a:r>
            <a:endParaRPr dirty="0"/>
          </a:p>
        </p:txBody>
      </p:sp>
      <p:sp>
        <p:nvSpPr>
          <p:cNvPr id="231" name="Google Shape;231;p11"/>
          <p:cNvSpPr txBox="1"/>
          <p:nvPr/>
        </p:nvSpPr>
        <p:spPr>
          <a:xfrm>
            <a:off x="3872204" y="5223169"/>
            <a:ext cx="43163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dirty="0">
                <a:solidFill>
                  <a:schemeClr val="lt1"/>
                </a:solidFill>
                <a:latin typeface="Century Gothic"/>
                <a:ea typeface="Century Gothic"/>
                <a:cs typeface="Century Gothic"/>
                <a:sym typeface="Century Gothic"/>
              </a:rPr>
              <a:t>10	11	00	01	10</a:t>
            </a:r>
            <a:endParaRPr dirty="0"/>
          </a:p>
        </p:txBody>
      </p:sp>
      <p:sp>
        <p:nvSpPr>
          <p:cNvPr id="232" name="Google Shape;232;p11"/>
          <p:cNvSpPr txBox="1"/>
          <p:nvPr/>
        </p:nvSpPr>
        <p:spPr>
          <a:xfrm>
            <a:off x="3778898" y="5849322"/>
            <a:ext cx="43075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dirty="0">
                <a:solidFill>
                  <a:schemeClr val="lt1"/>
                </a:solidFill>
                <a:latin typeface="Century Gothic"/>
                <a:ea typeface="Century Gothic"/>
                <a:cs typeface="Century Gothic"/>
                <a:sym typeface="Century Gothic"/>
              </a:rPr>
              <a:t>110	111	000	001	010</a:t>
            </a:r>
            <a:endParaRPr dirty="0"/>
          </a:p>
        </p:txBody>
      </p:sp>
      <p:pic>
        <p:nvPicPr>
          <p:cNvPr id="233" name="Google Shape;233;p11"/>
          <p:cNvPicPr preferRelativeResize="0"/>
          <p:nvPr/>
        </p:nvPicPr>
        <p:blipFill rotWithShape="1">
          <a:blip r:embed="rId3">
            <a:alphaModFix/>
          </a:blip>
          <a:srcRect/>
          <a:stretch/>
        </p:blipFill>
        <p:spPr>
          <a:xfrm>
            <a:off x="8186410" y="4442858"/>
            <a:ext cx="3400900" cy="196242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Térbeli azonosítók</a:t>
            </a:r>
            <a:endParaRPr/>
          </a:p>
        </p:txBody>
      </p:sp>
      <p:sp>
        <p:nvSpPr>
          <p:cNvPr id="239" name="Google Shape;239;p12"/>
          <p:cNvSpPr txBox="1">
            <a:spLocks noGrp="1"/>
          </p:cNvSpPr>
          <p:nvPr>
            <p:ph type="body" idx="1"/>
          </p:nvPr>
        </p:nvSpPr>
        <p:spPr>
          <a:xfrm>
            <a:off x="749029" y="1527244"/>
            <a:ext cx="10359957"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Adott egy d irány és egy egy 90°-al elforgatott d’ irány</a:t>
            </a:r>
            <a:endParaRPr/>
          </a:p>
          <a:p>
            <a:pPr marL="342900" lvl="0" indent="-342900" algn="l" rtl="0">
              <a:spcBef>
                <a:spcPts val="1000"/>
              </a:spcBef>
              <a:spcAft>
                <a:spcPts val="0"/>
              </a:spcAft>
              <a:buSzPts val="1600"/>
              <a:buChar char="►"/>
            </a:pPr>
            <a:r>
              <a:rPr lang="hu-HU"/>
              <a:t>pl.: d=E -&gt; d’=N</a:t>
            </a:r>
            <a:endParaRPr/>
          </a:p>
          <a:p>
            <a:pPr marL="342900" lvl="0" indent="-342900" algn="l" rtl="0">
              <a:spcBef>
                <a:spcPts val="1000"/>
              </a:spcBef>
              <a:spcAft>
                <a:spcPts val="0"/>
              </a:spcAft>
              <a:buSzPts val="1600"/>
              <a:buChar char="►"/>
            </a:pPr>
            <a:r>
              <a:rPr lang="hu-HU"/>
              <a:t>Diszjunkt csíkokra partícionálás</a:t>
            </a:r>
            <a:endParaRPr/>
          </a:p>
          <a:p>
            <a:pPr marL="342900" lvl="0" indent="-342900" algn="l" rtl="0">
              <a:spcBef>
                <a:spcPts val="1000"/>
              </a:spcBef>
              <a:spcAft>
                <a:spcPts val="0"/>
              </a:spcAft>
              <a:buSzPts val="1600"/>
              <a:buChar char="►"/>
            </a:pPr>
            <a:r>
              <a:rPr lang="hu-HU"/>
              <a:t>Minden csík ismeri az elődjét és utódját</a:t>
            </a:r>
            <a:endParaRPr/>
          </a:p>
          <a:p>
            <a:pPr marL="342900" lvl="0" indent="-342900" algn="l" rtl="0">
              <a:spcBef>
                <a:spcPts val="1000"/>
              </a:spcBef>
              <a:spcAft>
                <a:spcPts val="0"/>
              </a:spcAft>
              <a:buSzPts val="1600"/>
              <a:buChar char="►"/>
            </a:pPr>
            <a:r>
              <a:rPr lang="hu-HU"/>
              <a:t>Csíkok összekötése</a:t>
            </a:r>
            <a:endParaRPr/>
          </a:p>
          <a:p>
            <a:pPr marL="342900" lvl="0" indent="-241300" algn="l" rtl="0">
              <a:spcBef>
                <a:spcPts val="1000"/>
              </a:spcBef>
              <a:spcAft>
                <a:spcPts val="0"/>
              </a:spcAft>
              <a:buSzPts val="1600"/>
              <a:buNone/>
            </a:pPr>
            <a:endParaRPr/>
          </a:p>
        </p:txBody>
      </p:sp>
      <p:pic>
        <p:nvPicPr>
          <p:cNvPr id="240" name="Google Shape;240;p12"/>
          <p:cNvPicPr preferRelativeResize="0"/>
          <p:nvPr/>
        </p:nvPicPr>
        <p:blipFill rotWithShape="1">
          <a:blip r:embed="rId3">
            <a:alphaModFix/>
          </a:blip>
          <a:srcRect/>
          <a:stretch/>
        </p:blipFill>
        <p:spPr>
          <a:xfrm>
            <a:off x="6231867" y="4122066"/>
            <a:ext cx="5796704" cy="2593262"/>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Térbeli azonosítók</a:t>
            </a:r>
            <a:endParaRPr/>
          </a:p>
        </p:txBody>
      </p:sp>
      <p:sp>
        <p:nvSpPr>
          <p:cNvPr id="246" name="Google Shape;246;p13"/>
          <p:cNvSpPr txBox="1">
            <a:spLocks noGrp="1"/>
          </p:cNvSpPr>
          <p:nvPr>
            <p:ph type="body" idx="1"/>
          </p:nvPr>
        </p:nvSpPr>
        <p:spPr>
          <a:xfrm>
            <a:off x="749029" y="1527244"/>
            <a:ext cx="10359957"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Adott egy d irány és egy egy 90°-al elforgatott d’ irány</a:t>
            </a:r>
            <a:endParaRPr/>
          </a:p>
          <a:p>
            <a:pPr marL="342900" lvl="0" indent="-342900" algn="l" rtl="0">
              <a:spcBef>
                <a:spcPts val="1000"/>
              </a:spcBef>
              <a:spcAft>
                <a:spcPts val="0"/>
              </a:spcAft>
              <a:buSzPts val="1600"/>
              <a:buChar char="►"/>
            </a:pPr>
            <a:r>
              <a:rPr lang="hu-HU"/>
              <a:t>pl.: d=E -&gt; d’=N</a:t>
            </a:r>
            <a:endParaRPr/>
          </a:p>
          <a:p>
            <a:pPr marL="342900" lvl="0" indent="-342900" algn="l" rtl="0">
              <a:spcBef>
                <a:spcPts val="1000"/>
              </a:spcBef>
              <a:spcAft>
                <a:spcPts val="0"/>
              </a:spcAft>
              <a:buSzPts val="1600"/>
              <a:buChar char="►"/>
            </a:pPr>
            <a:r>
              <a:rPr lang="hu-HU"/>
              <a:t>Diszjunkt csíkokra partícionálás</a:t>
            </a:r>
            <a:endParaRPr/>
          </a:p>
          <a:p>
            <a:pPr marL="342900" lvl="0" indent="-342900" algn="l" rtl="0">
              <a:spcBef>
                <a:spcPts val="1000"/>
              </a:spcBef>
              <a:spcAft>
                <a:spcPts val="0"/>
              </a:spcAft>
              <a:buSzPts val="1600"/>
              <a:buChar char="►"/>
            </a:pPr>
            <a:r>
              <a:rPr lang="hu-HU"/>
              <a:t>Minden csík ismeri az elődjét és utódját</a:t>
            </a:r>
            <a:endParaRPr/>
          </a:p>
          <a:p>
            <a:pPr marL="342900" lvl="0" indent="-342900" algn="l" rtl="0">
              <a:spcBef>
                <a:spcPts val="1000"/>
              </a:spcBef>
              <a:spcAft>
                <a:spcPts val="0"/>
              </a:spcAft>
              <a:buSzPts val="1600"/>
              <a:buChar char="►"/>
            </a:pPr>
            <a:r>
              <a:rPr lang="hu-HU"/>
              <a:t>Csíkok összekötése</a:t>
            </a:r>
            <a:endParaRPr/>
          </a:p>
          <a:p>
            <a:pPr marL="342900" lvl="0" indent="-342900" algn="l" rtl="0">
              <a:spcBef>
                <a:spcPts val="1000"/>
              </a:spcBef>
              <a:spcAft>
                <a:spcPts val="0"/>
              </a:spcAft>
              <a:buSzPts val="1600"/>
              <a:buChar char="►"/>
            </a:pPr>
            <a:r>
              <a:rPr lang="hu-HU"/>
              <a:t>PASC algoritmus a csíkok halmazán</a:t>
            </a:r>
            <a:endParaRPr/>
          </a:p>
          <a:p>
            <a:pPr marL="342900" lvl="0" indent="-241300" algn="l" rtl="0">
              <a:spcBef>
                <a:spcPts val="1000"/>
              </a:spcBef>
              <a:spcAft>
                <a:spcPts val="0"/>
              </a:spcAft>
              <a:buSzPts val="1600"/>
              <a:buNone/>
            </a:pPr>
            <a:endParaRPr/>
          </a:p>
        </p:txBody>
      </p:sp>
      <p:pic>
        <p:nvPicPr>
          <p:cNvPr id="247" name="Google Shape;247;p13"/>
          <p:cNvPicPr preferRelativeResize="0"/>
          <p:nvPr/>
        </p:nvPicPr>
        <p:blipFill rotWithShape="1">
          <a:blip r:embed="rId3">
            <a:alphaModFix/>
          </a:blip>
          <a:srcRect/>
          <a:stretch/>
        </p:blipFill>
        <p:spPr>
          <a:xfrm>
            <a:off x="6192956" y="4112338"/>
            <a:ext cx="5796704" cy="2593262"/>
          </a:xfrm>
          <a:prstGeom prst="rect">
            <a:avLst/>
          </a:prstGeom>
          <a:noFill/>
          <a:ln>
            <a:noFill/>
          </a:ln>
        </p:spPr>
      </p:pic>
      <p:pic>
        <p:nvPicPr>
          <p:cNvPr id="248" name="Google Shape;248;p13"/>
          <p:cNvPicPr preferRelativeResize="0"/>
          <p:nvPr/>
        </p:nvPicPr>
        <p:blipFill rotWithShape="1">
          <a:blip r:embed="rId4">
            <a:alphaModFix/>
          </a:blip>
          <a:srcRect/>
          <a:stretch/>
        </p:blipFill>
        <p:spPr>
          <a:xfrm>
            <a:off x="116575" y="4112338"/>
            <a:ext cx="5979425" cy="2422137"/>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Stripe problem</a:t>
            </a:r>
            <a:endParaRPr sz="4000"/>
          </a:p>
        </p:txBody>
      </p:sp>
      <p:sp>
        <p:nvSpPr>
          <p:cNvPr id="254" name="Google Shape;254;p14"/>
          <p:cNvSpPr txBox="1">
            <a:spLocks noGrp="1"/>
          </p:cNvSpPr>
          <p:nvPr>
            <p:ph type="body" idx="1"/>
          </p:nvPr>
        </p:nvSpPr>
        <p:spPr>
          <a:xfrm>
            <a:off x="749029" y="1527244"/>
            <a:ext cx="10359957"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Probléma: Egy adott u </a:t>
            </a:r>
            <a:r>
              <a:rPr lang="hu-HU" dirty="0" err="1" smtClean="0"/>
              <a:t>amoebot</a:t>
            </a:r>
            <a:r>
              <a:rPr lang="hu-HU" dirty="0" smtClean="0"/>
              <a:t> </a:t>
            </a:r>
            <a:r>
              <a:rPr lang="hu-HU" dirty="0"/>
              <a:t>és X tengely</a:t>
            </a:r>
            <a:endParaRPr dirty="0"/>
          </a:p>
          <a:p>
            <a:pPr marL="742950" lvl="1" indent="-285750" algn="l" rtl="0">
              <a:spcBef>
                <a:spcPts val="1000"/>
              </a:spcBef>
              <a:spcAft>
                <a:spcPts val="0"/>
              </a:spcAft>
              <a:buSzPts val="1440"/>
              <a:buChar char="►"/>
            </a:pPr>
            <a:r>
              <a:rPr lang="hu-HU" dirty="0"/>
              <a:t>Összes, a tengelyes áthaladó </a:t>
            </a:r>
            <a:r>
              <a:rPr lang="hu-HU" dirty="0" err="1" smtClean="0"/>
              <a:t>amoebot</a:t>
            </a:r>
            <a:r>
              <a:rPr lang="hu-HU" dirty="0" smtClean="0"/>
              <a:t> </a:t>
            </a:r>
            <a:r>
              <a:rPr lang="hu-HU" dirty="0"/>
              <a:t>meghatározása</a:t>
            </a:r>
            <a:endParaRPr dirty="0"/>
          </a:p>
          <a:p>
            <a:pPr marL="342900" lvl="0" indent="-342900" algn="l" rtl="0">
              <a:spcBef>
                <a:spcPts val="1000"/>
              </a:spcBef>
              <a:spcAft>
                <a:spcPts val="0"/>
              </a:spcAft>
              <a:buSzPts val="1600"/>
              <a:buChar char="►"/>
            </a:pPr>
            <a:r>
              <a:rPr lang="hu-HU" dirty="0"/>
              <a:t>Fontos a konfliktusok elkerüléséhez, gyors alakváltás</a:t>
            </a:r>
            <a:endParaRPr dirty="0"/>
          </a:p>
          <a:p>
            <a:pPr marL="342900" lvl="0" indent="-342900" algn="l" rtl="0">
              <a:spcBef>
                <a:spcPts val="1000"/>
              </a:spcBef>
              <a:spcAft>
                <a:spcPts val="0"/>
              </a:spcAft>
              <a:buSzPts val="1600"/>
              <a:buChar char="►"/>
            </a:pPr>
            <a:r>
              <a:rPr lang="hu-HU" dirty="0"/>
              <a:t>PASC algoritmus megoldja</a:t>
            </a:r>
            <a:endParaRPr dirty="0"/>
          </a:p>
        </p:txBody>
      </p:sp>
      <p:pic>
        <p:nvPicPr>
          <p:cNvPr id="255" name="Google Shape;255;p14"/>
          <p:cNvPicPr preferRelativeResize="0"/>
          <p:nvPr/>
        </p:nvPicPr>
        <p:blipFill rotWithShape="1">
          <a:blip r:embed="rId3">
            <a:alphaModFix/>
          </a:blip>
          <a:srcRect/>
          <a:stretch/>
        </p:blipFill>
        <p:spPr>
          <a:xfrm>
            <a:off x="2118991" y="3525966"/>
            <a:ext cx="7620031" cy="2552787"/>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Globális maximum probléma</a:t>
            </a:r>
            <a:endParaRPr/>
          </a:p>
        </p:txBody>
      </p:sp>
      <p:sp>
        <p:nvSpPr>
          <p:cNvPr id="261" name="Google Shape;261;p15"/>
          <p:cNvSpPr txBox="1">
            <a:spLocks noGrp="1"/>
          </p:cNvSpPr>
          <p:nvPr>
            <p:ph type="body" idx="1"/>
          </p:nvPr>
        </p:nvSpPr>
        <p:spPr>
          <a:xfrm>
            <a:off x="749029" y="1527244"/>
            <a:ext cx="10359957"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Probléma: Egy adott </a:t>
            </a:r>
            <a:r>
              <a:rPr lang="hu-HU" dirty="0" err="1" smtClean="0"/>
              <a:t>amoebot</a:t>
            </a:r>
            <a:r>
              <a:rPr lang="hu-HU" dirty="0" smtClean="0"/>
              <a:t> </a:t>
            </a:r>
            <a:r>
              <a:rPr lang="hu-HU" dirty="0"/>
              <a:t>halmaz globális maximumának meghatározása</a:t>
            </a:r>
            <a:endParaRPr dirty="0"/>
          </a:p>
          <a:p>
            <a:pPr marL="342900" lvl="0" indent="-342900" algn="l" rtl="0">
              <a:spcBef>
                <a:spcPts val="1000"/>
              </a:spcBef>
              <a:spcAft>
                <a:spcPts val="0"/>
              </a:spcAft>
              <a:buSzPts val="1600"/>
              <a:buChar char="►"/>
            </a:pPr>
            <a:r>
              <a:rPr lang="hu-HU" dirty="0"/>
              <a:t>PASC algoritmus által kiosztott azonosítók meghatározzák a szélsőértékeket egy tengely mentén</a:t>
            </a:r>
            <a:endParaRPr dirty="0"/>
          </a:p>
        </p:txBody>
      </p:sp>
      <p:pic>
        <p:nvPicPr>
          <p:cNvPr id="262" name="Google Shape;262;p15"/>
          <p:cNvPicPr preferRelativeResize="0"/>
          <p:nvPr/>
        </p:nvPicPr>
        <p:blipFill rotWithShape="1">
          <a:blip r:embed="rId3">
            <a:alphaModFix/>
          </a:blip>
          <a:srcRect/>
          <a:stretch/>
        </p:blipFill>
        <p:spPr>
          <a:xfrm>
            <a:off x="3395003" y="3193019"/>
            <a:ext cx="5068007" cy="229584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Csontváz-probléma megfogalmazása</a:t>
            </a:r>
            <a:endParaRPr/>
          </a:p>
        </p:txBody>
      </p:sp>
      <p:sp>
        <p:nvSpPr>
          <p:cNvPr id="269" name="Google Shape;269;p1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Egy amőbotokból álló struktúrában meg kell találni egy olyan ciklust, amely az összes </a:t>
            </a:r>
            <a:r>
              <a:rPr lang="hu-HU" b="1"/>
              <a:t>határon lévő amőbotot</a:t>
            </a:r>
            <a:r>
              <a:rPr lang="hu-HU"/>
              <a:t> tartalmazza</a:t>
            </a:r>
            <a:endParaRPr/>
          </a:p>
          <a:p>
            <a:pPr marL="342900" lvl="0" indent="-342900" algn="l" rtl="0">
              <a:spcBef>
                <a:spcPts val="1000"/>
              </a:spcBef>
              <a:spcAft>
                <a:spcPts val="0"/>
              </a:spcAft>
              <a:buSzPts val="1600"/>
              <a:buChar char="►"/>
            </a:pPr>
            <a:r>
              <a:rPr lang="hu-HU"/>
              <a:t>Ezt a csontvázat egy algoritmus segítségével kell kialakítani, amely biztosítja, hogy mindig azonos eredményt kapjunk (ún. </a:t>
            </a:r>
            <a:r>
              <a:rPr lang="hu-HU" b="1"/>
              <a:t>kanonikus csontváz</a:t>
            </a:r>
            <a:r>
              <a:rPr lang="hu-HU"/>
              <a:t>).</a:t>
            </a:r>
            <a:endParaRPr/>
          </a:p>
          <a:p>
            <a:pPr marL="342900" lvl="0" indent="-342900" algn="l" rtl="0">
              <a:spcBef>
                <a:spcPts val="1000"/>
              </a:spcBef>
              <a:spcAft>
                <a:spcPts val="0"/>
              </a:spcAft>
              <a:buSzPts val="1600"/>
              <a:buChar char="►"/>
            </a:pPr>
            <a:r>
              <a:rPr lang="hu-HU"/>
              <a:t>A cél: egy egyedi, meghatározott módon konstruált csontváz (skeleton) létrehozása.</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Kanonikus csontváz megalkotása</a:t>
            </a:r>
            <a:endParaRPr/>
          </a:p>
        </p:txBody>
      </p:sp>
      <p:sp>
        <p:nvSpPr>
          <p:cNvPr id="275" name="Google Shape;275;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Az algoritmus egy </a:t>
            </a:r>
            <a:r>
              <a:rPr lang="hu-HU" b="1"/>
              <a:t>irányt</a:t>
            </a:r>
            <a:r>
              <a:rPr lang="hu-HU"/>
              <a:t> és egy </a:t>
            </a:r>
            <a:r>
              <a:rPr lang="hu-HU" b="1"/>
              <a:t>előjelválasztást</a:t>
            </a:r>
            <a:r>
              <a:rPr lang="hu-HU"/>
              <a:t> használ a csontváz egyedi meghatározására</a:t>
            </a:r>
            <a:endParaRPr/>
          </a:p>
        </p:txBody>
      </p:sp>
      <p:pic>
        <p:nvPicPr>
          <p:cNvPr id="276" name="Google Shape;276;p17"/>
          <p:cNvPicPr preferRelativeResize="0"/>
          <p:nvPr/>
        </p:nvPicPr>
        <p:blipFill rotWithShape="1">
          <a:blip r:embed="rId3">
            <a:alphaModFix/>
          </a:blip>
          <a:srcRect/>
          <a:stretch/>
        </p:blipFill>
        <p:spPr>
          <a:xfrm>
            <a:off x="2998055" y="2906633"/>
            <a:ext cx="5157054" cy="3541436"/>
          </a:xfrm>
          <a:prstGeom prst="rect">
            <a:avLst/>
          </a:prstGeom>
          <a:noFill/>
          <a:ln>
            <a:noFill/>
          </a:ln>
        </p:spPr>
      </p:pic>
      <p:sp>
        <p:nvSpPr>
          <p:cNvPr id="277" name="Google Shape;277;p17"/>
          <p:cNvSpPr/>
          <p:nvPr/>
        </p:nvSpPr>
        <p:spPr>
          <a:xfrm>
            <a:off x="1987856" y="5353052"/>
            <a:ext cx="8451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a:solidFill>
                  <a:schemeClr val="lt1"/>
                </a:solidFill>
                <a:latin typeface="Arial"/>
                <a:ea typeface="Arial"/>
                <a:cs typeface="Arial"/>
                <a:sym typeface="Arial"/>
              </a:rPr>
              <a:t>(</a:t>
            </a:r>
            <a:r>
              <a:rPr lang="hu-HU" sz="1800" i="1">
                <a:solidFill>
                  <a:schemeClr val="lt1"/>
                </a:solidFill>
                <a:latin typeface="Arial"/>
                <a:ea typeface="Arial"/>
                <a:cs typeface="Arial"/>
                <a:sym typeface="Arial"/>
              </a:rPr>
              <a:t>N, </a:t>
            </a:r>
            <a:r>
              <a:rPr lang="hu-HU" sz="1800">
                <a:solidFill>
                  <a:schemeClr val="lt1"/>
                </a:solidFill>
                <a:latin typeface="Arial"/>
                <a:ea typeface="Arial"/>
                <a:cs typeface="Arial"/>
                <a:sym typeface="Arial"/>
              </a:rPr>
              <a:t>+)-</a:t>
            </a:r>
            <a:endParaRPr sz="1800">
              <a:solidFill>
                <a:schemeClr val="lt1"/>
              </a:solidFill>
              <a:latin typeface="Century Gothic"/>
              <a:ea typeface="Century Gothic"/>
              <a:cs typeface="Century Gothic"/>
              <a:sym typeface="Century Gothic"/>
            </a:endParaRPr>
          </a:p>
        </p:txBody>
      </p:sp>
      <p:sp>
        <p:nvSpPr>
          <p:cNvPr id="278" name="Google Shape;278;p17"/>
          <p:cNvSpPr/>
          <p:nvPr/>
        </p:nvSpPr>
        <p:spPr>
          <a:xfrm>
            <a:off x="8155109" y="3617558"/>
            <a:ext cx="1144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hu-HU" sz="1800">
                <a:solidFill>
                  <a:schemeClr val="lt1"/>
                </a:solidFill>
                <a:latin typeface="Arial"/>
                <a:ea typeface="Arial"/>
                <a:cs typeface="Arial"/>
                <a:sym typeface="Arial"/>
              </a:rPr>
              <a:t>(</a:t>
            </a:r>
            <a:r>
              <a:rPr lang="hu-HU" sz="1800" i="1">
                <a:solidFill>
                  <a:schemeClr val="lt1"/>
                </a:solidFill>
                <a:latin typeface="Arial"/>
                <a:ea typeface="Arial"/>
                <a:cs typeface="Arial"/>
                <a:sym typeface="Arial"/>
              </a:rPr>
              <a:t>NNW, </a:t>
            </a:r>
            <a:r>
              <a:rPr lang="hu-HU" sz="1800">
                <a:solidFill>
                  <a:schemeClr val="lt1"/>
                </a:solidFill>
                <a:latin typeface="Arial"/>
                <a:ea typeface="Arial"/>
                <a:cs typeface="Arial"/>
                <a:sym typeface="Arial"/>
              </a:rPr>
              <a:t>+)</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Csontváz létrehozásának lépései</a:t>
            </a:r>
            <a:endParaRPr/>
          </a:p>
        </p:txBody>
      </p:sp>
      <p:sp>
        <p:nvSpPr>
          <p:cNvPr id="285" name="Google Shape;285;p18"/>
          <p:cNvSpPr txBox="1">
            <a:spLocks noGrp="1"/>
          </p:cNvSpPr>
          <p:nvPr>
            <p:ph type="body" idx="1"/>
          </p:nvPr>
        </p:nvSpPr>
        <p:spPr>
          <a:xfrm>
            <a:off x="1103313" y="2052918"/>
            <a:ext cx="462568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b="1"/>
              <a:t>Globális maximum keresés</a:t>
            </a:r>
            <a:r>
              <a:rPr lang="hu-HU"/>
              <a:t>: A szerkezetben a legmagasabban lévő határ-amőbot kiválasztása.</a:t>
            </a:r>
            <a:endParaRPr/>
          </a:p>
          <a:p>
            <a:pPr marL="342900" lvl="0" indent="-342900" algn="l" rtl="0">
              <a:spcBef>
                <a:spcPts val="1000"/>
              </a:spcBef>
              <a:spcAft>
                <a:spcPts val="0"/>
              </a:spcAft>
              <a:buSzPts val="1600"/>
              <a:buChar char="►"/>
            </a:pPr>
            <a:r>
              <a:rPr lang="hu-HU" b="1"/>
              <a:t>Csontváz kiindulási pontjának meghatározása</a:t>
            </a:r>
            <a:r>
              <a:rPr lang="hu-HU"/>
              <a:t>.</a:t>
            </a:r>
            <a:endParaRPr/>
          </a:p>
          <a:p>
            <a:pPr marL="342900" lvl="0" indent="-342900" algn="l" rtl="0">
              <a:spcBef>
                <a:spcPts val="1000"/>
              </a:spcBef>
              <a:spcAft>
                <a:spcPts val="0"/>
              </a:spcAft>
              <a:buSzPts val="1600"/>
              <a:buChar char="►"/>
            </a:pPr>
            <a:r>
              <a:rPr lang="hu-HU" b="1"/>
              <a:t>Kapcsolódó amőbotok és határok összekötése</a:t>
            </a:r>
            <a:r>
              <a:rPr lang="hu-HU"/>
              <a:t> az egyedi útvonal létrehozásához.</a:t>
            </a:r>
            <a:endParaRPr/>
          </a:p>
        </p:txBody>
      </p:sp>
      <p:pic>
        <p:nvPicPr>
          <p:cNvPr id="286" name="Google Shape;286;p18"/>
          <p:cNvPicPr preferRelativeResize="0"/>
          <p:nvPr/>
        </p:nvPicPr>
        <p:blipFill rotWithShape="1">
          <a:blip r:embed="rId3">
            <a:alphaModFix/>
          </a:blip>
          <a:srcRect/>
          <a:stretch/>
        </p:blipFill>
        <p:spPr>
          <a:xfrm>
            <a:off x="6586219" y="2052918"/>
            <a:ext cx="4330598" cy="377479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Csontváz és kapcsolódó határok</a:t>
            </a:r>
            <a:endParaRPr/>
          </a:p>
        </p:txBody>
      </p:sp>
      <p:sp>
        <p:nvSpPr>
          <p:cNvPr id="293" name="Google Shape;293;p1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A határ-amőbotokat tartalmazó </a:t>
            </a:r>
            <a:r>
              <a:rPr lang="hu-HU" b="1"/>
              <a:t>kisebb körökből</a:t>
            </a:r>
            <a:r>
              <a:rPr lang="hu-HU"/>
              <a:t> indulunk ki.</a:t>
            </a:r>
            <a:endParaRPr/>
          </a:p>
          <a:p>
            <a:pPr marL="342900" lvl="0" indent="-342900" algn="l" rtl="0">
              <a:spcBef>
                <a:spcPts val="1000"/>
              </a:spcBef>
              <a:spcAft>
                <a:spcPts val="0"/>
              </a:spcAft>
              <a:buSzPts val="1600"/>
              <a:buChar char="►"/>
            </a:pPr>
            <a:r>
              <a:rPr lang="hu-HU"/>
              <a:t>Ezeket egyesítjük egy </a:t>
            </a:r>
            <a:r>
              <a:rPr lang="hu-HU" b="1"/>
              <a:t>egyetlen csontvázzá</a:t>
            </a:r>
            <a:r>
              <a:rPr lang="hu-HU"/>
              <a:t> egy jól meghatározott útvonal segítségével.</a:t>
            </a:r>
            <a:endParaRPr/>
          </a:p>
          <a:p>
            <a:pPr marL="342900" lvl="0" indent="-342900" algn="l" rtl="0">
              <a:spcBef>
                <a:spcPts val="1000"/>
              </a:spcBef>
              <a:spcAft>
                <a:spcPts val="0"/>
              </a:spcAft>
              <a:buSzPts val="1600"/>
              <a:buChar char="►"/>
            </a:pPr>
            <a:r>
              <a:rPr lang="hu-HU"/>
              <a:t>A csontváz mentén található amőbotok egy </a:t>
            </a:r>
            <a:r>
              <a:rPr lang="hu-HU" b="1"/>
              <a:t>fa</a:t>
            </a:r>
            <a:r>
              <a:rPr lang="hu-HU"/>
              <a:t> struktúrát alkotnak, amely további algoritmusokhoz használható.</a:t>
            </a:r>
            <a:endParaRPr/>
          </a:p>
          <a:p>
            <a:pPr marL="342900" lvl="0" indent="-342900" algn="l" rtl="0">
              <a:spcBef>
                <a:spcPts val="1000"/>
              </a:spcBef>
              <a:spcAft>
                <a:spcPts val="0"/>
              </a:spcAft>
              <a:buSzPts val="1600"/>
              <a:buChar char="►"/>
            </a:pPr>
            <a:r>
              <a:rPr lang="hu-HU"/>
              <a:t>A csontváz nem törik meg és </a:t>
            </a:r>
            <a:r>
              <a:rPr lang="hu-HU" b="1"/>
              <a:t>minden határ-amőbotot tartalmaz</a:t>
            </a:r>
            <a:r>
              <a:rPr lang="hu-HU"/>
              <a:t>.</a:t>
            </a:r>
            <a:endParaRPr/>
          </a:p>
        </p:txBody>
      </p:sp>
      <p:pic>
        <p:nvPicPr>
          <p:cNvPr id="294" name="Google Shape;294;p19"/>
          <p:cNvPicPr preferRelativeResize="0"/>
          <p:nvPr/>
        </p:nvPicPr>
        <p:blipFill rotWithShape="1">
          <a:blip r:embed="rId3">
            <a:alphaModFix/>
          </a:blip>
          <a:srcRect/>
          <a:stretch/>
        </p:blipFill>
        <p:spPr>
          <a:xfrm>
            <a:off x="1103312" y="4790871"/>
            <a:ext cx="5210902" cy="1457528"/>
          </a:xfrm>
          <a:prstGeom prst="rect">
            <a:avLst/>
          </a:prstGeom>
          <a:noFill/>
          <a:ln>
            <a:noFill/>
          </a:ln>
        </p:spPr>
      </p:pic>
      <p:pic>
        <p:nvPicPr>
          <p:cNvPr id="295" name="Google Shape;295;p19"/>
          <p:cNvPicPr preferRelativeResize="0"/>
          <p:nvPr/>
        </p:nvPicPr>
        <p:blipFill rotWithShape="1">
          <a:blip r:embed="rId4">
            <a:alphaModFix/>
          </a:blip>
          <a:srcRect/>
          <a:stretch/>
        </p:blipFill>
        <p:spPr>
          <a:xfrm>
            <a:off x="7382056" y="4791191"/>
            <a:ext cx="1599955" cy="145720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Bevezetés az amőbamodellbe</a:t>
            </a:r>
            <a:endParaRPr/>
          </a:p>
        </p:txBody>
      </p:sp>
      <p:sp>
        <p:nvSpPr>
          <p:cNvPr id="160" name="Google Shape;160;p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Az amőbamodell egy programozható anyagot ír le, amely apró, robotikus egységekből (</a:t>
            </a:r>
            <a:r>
              <a:rPr lang="hu-HU" i="1"/>
              <a:t>amőbotokból</a:t>
            </a:r>
            <a:r>
              <a:rPr lang="hu-HU"/>
              <a:t>) áll.</a:t>
            </a:r>
            <a:endParaRPr/>
          </a:p>
          <a:p>
            <a:pPr marL="342900" lvl="0" indent="-342900" algn="l" rtl="0">
              <a:spcBef>
                <a:spcPts val="1000"/>
              </a:spcBef>
              <a:spcAft>
                <a:spcPts val="0"/>
              </a:spcAft>
              <a:buSzPts val="1600"/>
              <a:buChar char="►"/>
            </a:pPr>
            <a:r>
              <a:rPr lang="hu-HU"/>
              <a:t>Ezek az egységek egy végtelen háromszög rácsra helyezkednek el, és képesek mozogni tágulás és összehúzódás révén.</a:t>
            </a:r>
            <a:endParaRPr/>
          </a:p>
          <a:p>
            <a:pPr marL="342900" lvl="0" indent="-342900" algn="l" rtl="0">
              <a:spcBef>
                <a:spcPts val="1000"/>
              </a:spcBef>
              <a:spcAft>
                <a:spcPts val="0"/>
              </a:spcAft>
              <a:buSzPts val="1600"/>
              <a:buChar char="►"/>
            </a:pPr>
            <a:r>
              <a:rPr lang="hu-HU"/>
              <a:t>A cél a kollektív viselkedés vizsgálata és optimalizálása.</a:t>
            </a:r>
            <a:endParaRPr/>
          </a:p>
        </p:txBody>
      </p:sp>
      <p:pic>
        <p:nvPicPr>
          <p:cNvPr id="161" name="Google Shape;161;p2" descr="Programmable matter | MIT News | Massachusetts Institute of Technology"/>
          <p:cNvPicPr preferRelativeResize="0"/>
          <p:nvPr/>
        </p:nvPicPr>
        <p:blipFill rotWithShape="1">
          <a:blip r:embed="rId3">
            <a:alphaModFix/>
          </a:blip>
          <a:srcRect/>
          <a:stretch/>
        </p:blipFill>
        <p:spPr>
          <a:xfrm>
            <a:off x="1103312" y="4103700"/>
            <a:ext cx="3516553" cy="2344369"/>
          </a:xfrm>
          <a:prstGeom prst="rect">
            <a:avLst/>
          </a:prstGeom>
          <a:noFill/>
          <a:ln>
            <a:noFill/>
          </a:ln>
        </p:spPr>
      </p:pic>
      <p:pic>
        <p:nvPicPr>
          <p:cNvPr id="162" name="Google Shape;162;p2" descr="Programmable Matter – Giving Shape to Imagination"/>
          <p:cNvPicPr preferRelativeResize="0"/>
          <p:nvPr/>
        </p:nvPicPr>
        <p:blipFill rotWithShape="1">
          <a:blip r:embed="rId4">
            <a:alphaModFix/>
          </a:blip>
          <a:srcRect/>
          <a:stretch/>
        </p:blipFill>
        <p:spPr>
          <a:xfrm>
            <a:off x="5896948" y="4136430"/>
            <a:ext cx="4050910" cy="2278907"/>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3e85c75c90_0_13"/>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Spanning tree létrehozása</a:t>
            </a:r>
            <a:endParaRPr/>
          </a:p>
        </p:txBody>
      </p:sp>
      <p:sp>
        <p:nvSpPr>
          <p:cNvPr id="302" name="Google Shape;302;g33e85c75c90_0_13"/>
          <p:cNvSpPr txBox="1">
            <a:spLocks noGrp="1"/>
          </p:cNvSpPr>
          <p:nvPr>
            <p:ph type="body" idx="1"/>
          </p:nvPr>
        </p:nvSpPr>
        <p:spPr>
          <a:xfrm>
            <a:off x="1197900" y="1631850"/>
            <a:ext cx="9796200" cy="2643000"/>
          </a:xfrm>
          <a:prstGeom prst="rect">
            <a:avLst/>
          </a:prstGeom>
          <a:noFill/>
          <a:ln>
            <a:noFill/>
          </a:ln>
        </p:spPr>
        <p:txBody>
          <a:bodyPr spcFirstLastPara="1" wrap="square" lIns="91425" tIns="45700" rIns="91425" bIns="45700" anchor="t" anchorCtr="0">
            <a:normAutofit/>
          </a:bodyPr>
          <a:lstStyle/>
          <a:p>
            <a:pPr marL="342900" lvl="0" indent="-378460" algn="l" rtl="0">
              <a:spcBef>
                <a:spcPts val="0"/>
              </a:spcBef>
              <a:spcAft>
                <a:spcPts val="0"/>
              </a:spcAft>
              <a:buSzPts val="2000"/>
              <a:buChar char="►"/>
            </a:pPr>
            <a:r>
              <a:rPr lang="hu-HU"/>
              <a:t>A csontvázból először létrehozunk egy fát</a:t>
            </a:r>
            <a:endParaRPr/>
          </a:p>
          <a:p>
            <a:pPr marL="742950" lvl="1" indent="-321310" algn="l" rtl="0">
              <a:spcBef>
                <a:spcPts val="0"/>
              </a:spcBef>
              <a:spcAft>
                <a:spcPts val="0"/>
              </a:spcAft>
              <a:buSzPts val="2000"/>
              <a:buChar char="►"/>
            </a:pPr>
            <a:r>
              <a:rPr lang="hu-HU" sz="2000"/>
              <a:t>Csontváz út π = (v1, . . . , vm) → 1 csúcs többször előfordulhat</a:t>
            </a:r>
            <a:endParaRPr sz="2000"/>
          </a:p>
          <a:p>
            <a:pPr marL="742950" lvl="1" indent="-321310" algn="l" rtl="0">
              <a:spcBef>
                <a:spcPts val="0"/>
              </a:spcBef>
              <a:spcAft>
                <a:spcPts val="0"/>
              </a:spcAft>
              <a:buSzPts val="2000"/>
              <a:buChar char="►"/>
            </a:pPr>
            <a:r>
              <a:rPr lang="hu-HU" sz="2000"/>
              <a:t>PASC algoritmus-al minden csúcs első előfordulását meghatározzuk</a:t>
            </a:r>
            <a:endParaRPr sz="2000"/>
          </a:p>
          <a:p>
            <a:pPr marL="742950" lvl="1" indent="-321310" algn="l" rtl="0">
              <a:spcBef>
                <a:spcPts val="0"/>
              </a:spcBef>
              <a:spcAft>
                <a:spcPts val="0"/>
              </a:spcAft>
              <a:buSzPts val="2000"/>
              <a:buChar char="►"/>
            </a:pPr>
            <a:r>
              <a:rPr lang="hu-HU" sz="2000"/>
              <a:t>Minden amőbot első előfordulásakor jelez az elődjének ezzel a fát létrehozva</a:t>
            </a:r>
            <a:endParaRPr sz="2000"/>
          </a:p>
          <a:p>
            <a:pPr marL="342900" lvl="0" indent="-378460" algn="l" rtl="0">
              <a:spcBef>
                <a:spcPts val="0"/>
              </a:spcBef>
              <a:spcAft>
                <a:spcPts val="0"/>
              </a:spcAft>
              <a:buSzPts val="2000"/>
              <a:buChar char="►"/>
            </a:pPr>
            <a:r>
              <a:rPr lang="hu-HU"/>
              <a:t>Hogy spanning tree-t kapjunk, hozzáadjuk a belső node-okat a fához</a:t>
            </a:r>
            <a:endParaRPr/>
          </a:p>
          <a:p>
            <a:pPr marL="742950" lvl="1" indent="-321310" algn="l" rtl="0">
              <a:spcBef>
                <a:spcPts val="0"/>
              </a:spcBef>
              <a:spcAft>
                <a:spcPts val="0"/>
              </a:spcAft>
              <a:buSzPts val="2000"/>
              <a:buChar char="►"/>
            </a:pPr>
            <a:r>
              <a:rPr lang="hu-HU" sz="2000"/>
              <a:t>minden belső node-hoz hozzáadunk egy élt az északi szomszédjától</a:t>
            </a:r>
            <a:endParaRPr sz="2000"/>
          </a:p>
          <a:p>
            <a:pPr marL="342900" lvl="0" indent="-378460" algn="l" rtl="0">
              <a:spcBef>
                <a:spcPts val="0"/>
              </a:spcBef>
              <a:spcAft>
                <a:spcPts val="0"/>
              </a:spcAft>
              <a:buSzPts val="2000"/>
              <a:buChar char="►"/>
            </a:pPr>
            <a:r>
              <a:rPr lang="hu-HU"/>
              <a:t>O(log n) futási idő</a:t>
            </a:r>
            <a:endParaRPr/>
          </a:p>
        </p:txBody>
      </p:sp>
      <p:pic>
        <p:nvPicPr>
          <p:cNvPr id="303" name="Google Shape;303;g33e85c75c90_0_13"/>
          <p:cNvPicPr preferRelativeResize="0"/>
          <p:nvPr/>
        </p:nvPicPr>
        <p:blipFill>
          <a:blip r:embed="rId3">
            <a:alphaModFix/>
          </a:blip>
          <a:stretch>
            <a:fillRect/>
          </a:stretch>
        </p:blipFill>
        <p:spPr>
          <a:xfrm>
            <a:off x="5844775" y="4419000"/>
            <a:ext cx="5165999" cy="2285100"/>
          </a:xfrm>
          <a:prstGeom prst="rect">
            <a:avLst/>
          </a:prstGeom>
          <a:noFill/>
          <a:ln>
            <a:noFill/>
          </a:ln>
        </p:spPr>
      </p:pic>
      <p:pic>
        <p:nvPicPr>
          <p:cNvPr id="304" name="Google Shape;304;g33e85c75c90_0_13"/>
          <p:cNvPicPr preferRelativeResize="0"/>
          <p:nvPr/>
        </p:nvPicPr>
        <p:blipFill rotWithShape="1">
          <a:blip r:embed="rId4">
            <a:alphaModFix/>
          </a:blip>
          <a:srcRect/>
          <a:stretch/>
        </p:blipFill>
        <p:spPr>
          <a:xfrm>
            <a:off x="2196275" y="4419000"/>
            <a:ext cx="2621550" cy="22851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33e85c75c90_0_21"/>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Spanning tree csontváz nélkül</a:t>
            </a:r>
            <a:endParaRPr/>
          </a:p>
        </p:txBody>
      </p:sp>
      <p:sp>
        <p:nvSpPr>
          <p:cNvPr id="311" name="Google Shape;311;g33e85c75c90_0_21"/>
          <p:cNvSpPr txBox="1">
            <a:spLocks noGrp="1"/>
          </p:cNvSpPr>
          <p:nvPr>
            <p:ph type="body" idx="1"/>
          </p:nvPr>
        </p:nvSpPr>
        <p:spPr>
          <a:xfrm>
            <a:off x="1197900" y="1673400"/>
            <a:ext cx="9796200" cy="2452200"/>
          </a:xfrm>
          <a:prstGeom prst="rect">
            <a:avLst/>
          </a:prstGeom>
          <a:noFill/>
          <a:ln>
            <a:noFill/>
          </a:ln>
        </p:spPr>
        <p:txBody>
          <a:bodyPr spcFirstLastPara="1" wrap="square" lIns="91425" tIns="45700" rIns="91425" bIns="45700" anchor="t" anchorCtr="0">
            <a:normAutofit/>
          </a:bodyPr>
          <a:lstStyle/>
          <a:p>
            <a:pPr marL="342900" lvl="0" indent="-378460" algn="l" rtl="0">
              <a:spcBef>
                <a:spcPts val="0"/>
              </a:spcBef>
              <a:spcAft>
                <a:spcPts val="0"/>
              </a:spcAft>
              <a:buSzPts val="2000"/>
              <a:buChar char="►"/>
            </a:pPr>
            <a:r>
              <a:rPr lang="hu-HU"/>
              <a:t>Ha az amőbotokból álló struktúra nem tartalmaz lyukat, a spanning tree csontváz út nélkül létrehozható</a:t>
            </a:r>
            <a:endParaRPr sz="2000"/>
          </a:p>
          <a:p>
            <a:pPr marL="742950" lvl="1" indent="-321310" algn="l" rtl="0">
              <a:spcBef>
                <a:spcPts val="0"/>
              </a:spcBef>
              <a:spcAft>
                <a:spcPts val="0"/>
              </a:spcAft>
              <a:buSzPts val="2000"/>
              <a:buChar char="►"/>
            </a:pPr>
            <a:r>
              <a:rPr lang="hu-HU" sz="2000"/>
              <a:t>Minden szomszédos határ-amőbot pár közé felveszünk egy élt</a:t>
            </a:r>
            <a:endParaRPr sz="2000"/>
          </a:p>
          <a:p>
            <a:pPr marL="742950" lvl="1" indent="-321310" algn="l" rtl="0">
              <a:spcBef>
                <a:spcPts val="0"/>
              </a:spcBef>
              <a:spcAft>
                <a:spcPts val="0"/>
              </a:spcAft>
              <a:buSzPts val="2000"/>
              <a:buChar char="►"/>
            </a:pPr>
            <a:r>
              <a:rPr lang="hu-HU" sz="2000"/>
              <a:t>Minden ezzel létrejött ciklusban választunk egy vezetőt, aminek eltávolítjuk az egyik élét ezzel megszüntetve a ciklust</a:t>
            </a:r>
            <a:endParaRPr sz="2000"/>
          </a:p>
          <a:p>
            <a:pPr marL="342900" lvl="0" indent="-378460" algn="l" rtl="0">
              <a:spcBef>
                <a:spcPts val="0"/>
              </a:spcBef>
              <a:spcAft>
                <a:spcPts val="0"/>
              </a:spcAft>
              <a:buSzPts val="2000"/>
              <a:buChar char="►"/>
            </a:pPr>
            <a:r>
              <a:rPr lang="hu-HU" sz="2000"/>
              <a:t>Hogy spanning tree-t kapjunk, hozzáadjuk a belső node-okat a fához</a:t>
            </a:r>
            <a:endParaRPr/>
          </a:p>
          <a:p>
            <a:pPr marL="342900" lvl="0" indent="-378460" algn="l" rtl="0">
              <a:spcBef>
                <a:spcPts val="0"/>
              </a:spcBef>
              <a:spcAft>
                <a:spcPts val="0"/>
              </a:spcAft>
              <a:buSzPts val="2000"/>
              <a:buChar char="►"/>
            </a:pPr>
            <a:r>
              <a:rPr lang="hu-HU" sz="2000"/>
              <a:t>O(log n) futási idő</a:t>
            </a:r>
            <a:endParaRPr sz="2000"/>
          </a:p>
        </p:txBody>
      </p:sp>
      <p:pic>
        <p:nvPicPr>
          <p:cNvPr id="312" name="Google Shape;312;g33e85c75c90_0_21" descr="figure 23"/>
          <p:cNvPicPr preferRelativeResize="0"/>
          <p:nvPr/>
        </p:nvPicPr>
        <p:blipFill>
          <a:blip r:embed="rId3">
            <a:alphaModFix/>
          </a:blip>
          <a:stretch>
            <a:fillRect/>
          </a:stretch>
        </p:blipFill>
        <p:spPr>
          <a:xfrm>
            <a:off x="792525" y="4437375"/>
            <a:ext cx="10606949" cy="196655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33e85c75c90_0_31"/>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Szimmetria detektálás</a:t>
            </a:r>
            <a:endParaRPr/>
          </a:p>
        </p:txBody>
      </p:sp>
      <p:sp>
        <p:nvSpPr>
          <p:cNvPr id="319" name="Google Shape;319;g33e85c75c90_0_31"/>
          <p:cNvSpPr txBox="1">
            <a:spLocks noGrp="1"/>
          </p:cNvSpPr>
          <p:nvPr>
            <p:ph type="body" idx="1"/>
          </p:nvPr>
        </p:nvSpPr>
        <p:spPr>
          <a:xfrm>
            <a:off x="1197900" y="1673400"/>
            <a:ext cx="9796200" cy="3455100"/>
          </a:xfrm>
          <a:prstGeom prst="rect">
            <a:avLst/>
          </a:prstGeom>
          <a:noFill/>
          <a:ln>
            <a:noFill/>
          </a:ln>
        </p:spPr>
        <p:txBody>
          <a:bodyPr spcFirstLastPara="1" wrap="square" lIns="91425" tIns="45700" rIns="91425" bIns="45700" anchor="t" anchorCtr="0">
            <a:noAutofit/>
          </a:bodyPr>
          <a:lstStyle/>
          <a:p>
            <a:pPr marL="342900" lvl="0" indent="-378460" algn="l" rtl="0">
              <a:spcBef>
                <a:spcPts val="0"/>
              </a:spcBef>
              <a:spcAft>
                <a:spcPts val="0"/>
              </a:spcAft>
              <a:buSzPts val="2000"/>
              <a:buChar char="►"/>
            </a:pPr>
            <a:r>
              <a:rPr lang="hu-HU"/>
              <a:t>Egy amőbotokból álló struktúra szimmetriái a különböző irányú és előjelű kanonikus csontvázainak összehasonlításával detektálható</a:t>
            </a:r>
            <a:endParaRPr/>
          </a:p>
          <a:p>
            <a:pPr marL="742950" lvl="1" indent="-321310" algn="l" rtl="0">
              <a:spcBef>
                <a:spcPts val="0"/>
              </a:spcBef>
              <a:spcAft>
                <a:spcPts val="0"/>
              </a:spcAft>
              <a:buSzPts val="2000"/>
              <a:buChar char="►"/>
            </a:pPr>
            <a:r>
              <a:rPr lang="hu-HU" sz="2000"/>
              <a:t>minden (d, s) kanonikus csontvázat egy egyedi bit sorozattá alakítunk</a:t>
            </a:r>
            <a:endParaRPr sz="2000"/>
          </a:p>
          <a:p>
            <a:pPr marL="742950" lvl="1" indent="-321310" algn="l" rtl="0">
              <a:spcBef>
                <a:spcPts val="0"/>
              </a:spcBef>
              <a:spcAft>
                <a:spcPts val="0"/>
              </a:spcAft>
              <a:buSzPts val="2000"/>
              <a:buChar char="►"/>
            </a:pPr>
            <a:r>
              <a:rPr lang="hu-HU" sz="2000"/>
              <a:t>bitek összehasonlítása csontvázak helyett → polilogaritmikus futási idő: O(log^5 n)</a:t>
            </a:r>
            <a:endParaRPr sz="2000"/>
          </a:p>
          <a:p>
            <a:pPr marL="342900" lvl="0" indent="-378460" algn="l" rtl="0">
              <a:spcBef>
                <a:spcPts val="0"/>
              </a:spcBef>
              <a:spcAft>
                <a:spcPts val="0"/>
              </a:spcAft>
              <a:buSzPts val="2000"/>
              <a:buChar char="►"/>
            </a:pPr>
            <a:r>
              <a:rPr lang="hu-HU"/>
              <a:t>2 fajta szimmetria értelmezhető</a:t>
            </a:r>
            <a:endParaRPr/>
          </a:p>
          <a:p>
            <a:pPr marL="742950" lvl="1" indent="-321310" algn="l" rtl="0">
              <a:spcBef>
                <a:spcPts val="0"/>
              </a:spcBef>
              <a:spcAft>
                <a:spcPts val="0"/>
              </a:spcAft>
              <a:buSzPts val="2000"/>
              <a:buChar char="►"/>
            </a:pPr>
            <a:r>
              <a:rPr lang="hu-HU" sz="2000"/>
              <a:t>lehet valamelyik tengelye mentén szimmetrikus</a:t>
            </a:r>
            <a:endParaRPr sz="2000"/>
          </a:p>
          <a:p>
            <a:pPr marL="742950" lvl="1" indent="-321310" algn="l" rtl="0">
              <a:spcBef>
                <a:spcPts val="0"/>
              </a:spcBef>
              <a:spcAft>
                <a:spcPts val="0"/>
              </a:spcAft>
              <a:buSzPts val="2000"/>
              <a:buChar char="►"/>
            </a:pPr>
            <a:r>
              <a:rPr lang="hu-HU" sz="2000"/>
              <a:t>lehet forgásszimmetrikus (2-fold, 3-fold, 6-fold)</a:t>
            </a:r>
            <a:endParaRPr sz="2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3e85c75c90_0_38"/>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Szimmetria detektálás</a:t>
            </a:r>
            <a:endParaRPr/>
          </a:p>
        </p:txBody>
      </p:sp>
      <p:sp>
        <p:nvSpPr>
          <p:cNvPr id="326" name="Google Shape;326;g33e85c75c90_0_38"/>
          <p:cNvSpPr txBox="1">
            <a:spLocks noGrp="1"/>
          </p:cNvSpPr>
          <p:nvPr>
            <p:ph type="body" idx="1"/>
          </p:nvPr>
        </p:nvSpPr>
        <p:spPr>
          <a:xfrm>
            <a:off x="1197900" y="1348125"/>
            <a:ext cx="9796200" cy="2452200"/>
          </a:xfrm>
          <a:prstGeom prst="rect">
            <a:avLst/>
          </a:prstGeom>
          <a:noFill/>
          <a:ln>
            <a:noFill/>
          </a:ln>
        </p:spPr>
        <p:txBody>
          <a:bodyPr spcFirstLastPara="1" wrap="square" lIns="91425" tIns="45700" rIns="91425" bIns="45700" anchor="t" anchorCtr="0">
            <a:normAutofit/>
          </a:bodyPr>
          <a:lstStyle/>
          <a:p>
            <a:pPr marL="342900" lvl="0" indent="-378460" algn="l" rtl="0">
              <a:spcBef>
                <a:spcPts val="0"/>
              </a:spcBef>
              <a:spcAft>
                <a:spcPts val="0"/>
              </a:spcAft>
              <a:buSzPts val="2000"/>
              <a:buChar char="►"/>
            </a:pPr>
            <a:r>
              <a:rPr lang="hu-HU"/>
              <a:t>Északi irányú tengelyre szimmetrikus, ha az (N,+) és (N, -) csontvázak szimmetrikusak</a:t>
            </a:r>
            <a:endParaRPr/>
          </a:p>
          <a:p>
            <a:pPr marL="342900" lvl="0" indent="-342900" algn="l" rtl="0">
              <a:spcBef>
                <a:spcPts val="0"/>
              </a:spcBef>
              <a:spcAft>
                <a:spcPts val="0"/>
              </a:spcAft>
              <a:buSzPts val="1440"/>
              <a:buChar char="►"/>
            </a:pPr>
            <a:r>
              <a:rPr lang="hu-HU"/>
              <a:t>Keleti irányú tengelyre szimmetrikus, ha az (E, +) és (E, -) csontvázak szimmetrikusak</a:t>
            </a:r>
            <a:endParaRPr/>
          </a:p>
          <a:p>
            <a:pPr marL="342900" lvl="0" indent="-342900" algn="l" rtl="0">
              <a:spcBef>
                <a:spcPts val="0"/>
              </a:spcBef>
              <a:spcAft>
                <a:spcPts val="0"/>
              </a:spcAft>
              <a:buSzPts val="1440"/>
              <a:buChar char="►"/>
            </a:pPr>
            <a:r>
              <a:rPr lang="hu-HU"/>
              <a:t>2-fold szimmetrikus (180°), ha az (N, +) és (S, +) csontvázak szimmetrikusak</a:t>
            </a:r>
            <a:endParaRPr/>
          </a:p>
          <a:p>
            <a:pPr marL="342900" lvl="0" indent="-342900" algn="l" rtl="0">
              <a:spcBef>
                <a:spcPts val="0"/>
              </a:spcBef>
              <a:spcAft>
                <a:spcPts val="0"/>
              </a:spcAft>
              <a:buSzPts val="1440"/>
              <a:buChar char="►"/>
            </a:pPr>
            <a:r>
              <a:rPr lang="hu-HU"/>
              <a:t>3-fold szimmetrikus (120°), ha az (N, +) és (ESE, +) csontvázak szimmetrikusak</a:t>
            </a:r>
            <a:endParaRPr/>
          </a:p>
          <a:p>
            <a:pPr marL="342900" lvl="0" indent="-342900" algn="l" rtl="0">
              <a:spcBef>
                <a:spcPts val="0"/>
              </a:spcBef>
              <a:spcAft>
                <a:spcPts val="0"/>
              </a:spcAft>
              <a:buSzPts val="1440"/>
              <a:buChar char="►"/>
            </a:pPr>
            <a:r>
              <a:rPr lang="hu-HU"/>
              <a:t>6-fold szimmetrikus (60°), ha 2 és 3-fold szimmetrikus</a:t>
            </a:r>
            <a:endParaRPr/>
          </a:p>
        </p:txBody>
      </p:sp>
      <p:pic>
        <p:nvPicPr>
          <p:cNvPr id="327" name="Google Shape;327;g33e85c75c90_0_38"/>
          <p:cNvPicPr preferRelativeResize="0"/>
          <p:nvPr/>
        </p:nvPicPr>
        <p:blipFill>
          <a:blip r:embed="rId3">
            <a:alphaModFix/>
          </a:blip>
          <a:stretch>
            <a:fillRect/>
          </a:stretch>
        </p:blipFill>
        <p:spPr>
          <a:xfrm>
            <a:off x="1875575" y="3788038"/>
            <a:ext cx="2724606" cy="2732400"/>
          </a:xfrm>
          <a:prstGeom prst="rect">
            <a:avLst/>
          </a:prstGeom>
          <a:noFill/>
          <a:ln>
            <a:noFill/>
          </a:ln>
        </p:spPr>
      </p:pic>
      <p:pic>
        <p:nvPicPr>
          <p:cNvPr id="328" name="Google Shape;328;g33e85c75c90_0_38"/>
          <p:cNvPicPr preferRelativeResize="0"/>
          <p:nvPr/>
        </p:nvPicPr>
        <p:blipFill>
          <a:blip r:embed="rId4">
            <a:alphaModFix/>
          </a:blip>
          <a:stretch>
            <a:fillRect/>
          </a:stretch>
        </p:blipFill>
        <p:spPr>
          <a:xfrm>
            <a:off x="5443800" y="3558900"/>
            <a:ext cx="4710375" cy="319067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3e85c75c90_0_6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Szimmetria detektálás</a:t>
            </a:r>
            <a:endParaRPr/>
          </a:p>
        </p:txBody>
      </p:sp>
      <p:sp>
        <p:nvSpPr>
          <p:cNvPr id="335" name="Google Shape;335;g33e85c75c90_0_60"/>
          <p:cNvSpPr txBox="1">
            <a:spLocks noGrp="1"/>
          </p:cNvSpPr>
          <p:nvPr>
            <p:ph type="body" idx="1"/>
          </p:nvPr>
        </p:nvSpPr>
        <p:spPr>
          <a:xfrm>
            <a:off x="1197900" y="1348125"/>
            <a:ext cx="9796200" cy="504900"/>
          </a:xfrm>
          <a:prstGeom prst="rect">
            <a:avLst/>
          </a:prstGeom>
          <a:noFill/>
          <a:ln>
            <a:noFill/>
          </a:ln>
        </p:spPr>
        <p:txBody>
          <a:bodyPr spcFirstLastPara="1" wrap="square" lIns="91425" tIns="45700" rIns="91425" bIns="45700" anchor="t" anchorCtr="0">
            <a:normAutofit/>
          </a:bodyPr>
          <a:lstStyle/>
          <a:p>
            <a:pPr marL="342900" lvl="0" indent="-378460" algn="l" rtl="0">
              <a:spcBef>
                <a:spcPts val="0"/>
              </a:spcBef>
              <a:spcAft>
                <a:spcPts val="0"/>
              </a:spcAft>
              <a:buSzPts val="2000"/>
              <a:buChar char="►"/>
            </a:pPr>
            <a:r>
              <a:rPr lang="hu-HU"/>
              <a:t>Északi irányú tengelyre szimmetria példa</a:t>
            </a:r>
            <a:endParaRPr/>
          </a:p>
        </p:txBody>
      </p:sp>
      <p:pic>
        <p:nvPicPr>
          <p:cNvPr id="336" name="Google Shape;336;g33e85c75c90_0_60" descr="figure 26"/>
          <p:cNvPicPr preferRelativeResize="0"/>
          <p:nvPr/>
        </p:nvPicPr>
        <p:blipFill>
          <a:blip r:embed="rId3">
            <a:alphaModFix/>
          </a:blip>
          <a:stretch>
            <a:fillRect/>
          </a:stretch>
        </p:blipFill>
        <p:spPr>
          <a:xfrm>
            <a:off x="1550300" y="1853125"/>
            <a:ext cx="4944476" cy="1754025"/>
          </a:xfrm>
          <a:prstGeom prst="rect">
            <a:avLst/>
          </a:prstGeom>
          <a:noFill/>
          <a:ln>
            <a:noFill/>
          </a:ln>
        </p:spPr>
      </p:pic>
      <p:sp>
        <p:nvSpPr>
          <p:cNvPr id="337" name="Google Shape;337;g33e85c75c90_0_60"/>
          <p:cNvSpPr txBox="1"/>
          <p:nvPr/>
        </p:nvSpPr>
        <p:spPr>
          <a:xfrm>
            <a:off x="1197900" y="3824100"/>
            <a:ext cx="6752400" cy="4926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chemeClr val="accent1"/>
              </a:buClr>
              <a:buSzPts val="1440"/>
              <a:buFont typeface="Noto Sans Symbols"/>
              <a:buChar char="►"/>
            </a:pPr>
            <a:r>
              <a:rPr lang="hu-HU" sz="2000">
                <a:solidFill>
                  <a:schemeClr val="lt1"/>
                </a:solidFill>
                <a:latin typeface="Century Gothic"/>
                <a:ea typeface="Century Gothic"/>
                <a:cs typeface="Century Gothic"/>
                <a:sym typeface="Century Gothic"/>
              </a:rPr>
              <a:t>Keleti irányú tengelyre szimmetria példa</a:t>
            </a:r>
            <a:endParaRPr/>
          </a:p>
        </p:txBody>
      </p:sp>
      <p:pic>
        <p:nvPicPr>
          <p:cNvPr id="338" name="Google Shape;338;g33e85c75c90_0_60" descr="figure 27"/>
          <p:cNvPicPr preferRelativeResize="0"/>
          <p:nvPr/>
        </p:nvPicPr>
        <p:blipFill>
          <a:blip r:embed="rId4">
            <a:alphaModFix/>
          </a:blip>
          <a:stretch>
            <a:fillRect/>
          </a:stretch>
        </p:blipFill>
        <p:spPr>
          <a:xfrm>
            <a:off x="1550300" y="4316700"/>
            <a:ext cx="4985507" cy="1754025"/>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3e85c75c90_0_74"/>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Szimmetria detektálás</a:t>
            </a:r>
            <a:endParaRPr/>
          </a:p>
        </p:txBody>
      </p:sp>
      <p:sp>
        <p:nvSpPr>
          <p:cNvPr id="345" name="Google Shape;345;g33e85c75c90_0_74"/>
          <p:cNvSpPr txBox="1">
            <a:spLocks noGrp="1"/>
          </p:cNvSpPr>
          <p:nvPr>
            <p:ph type="body" idx="1"/>
          </p:nvPr>
        </p:nvSpPr>
        <p:spPr>
          <a:xfrm>
            <a:off x="1197900" y="1348125"/>
            <a:ext cx="9796200" cy="504900"/>
          </a:xfrm>
          <a:prstGeom prst="rect">
            <a:avLst/>
          </a:prstGeom>
          <a:noFill/>
          <a:ln>
            <a:noFill/>
          </a:ln>
        </p:spPr>
        <p:txBody>
          <a:bodyPr spcFirstLastPara="1" wrap="square" lIns="91425" tIns="45700" rIns="91425" bIns="45700" anchor="t" anchorCtr="0">
            <a:normAutofit/>
          </a:bodyPr>
          <a:lstStyle/>
          <a:p>
            <a:pPr marL="342900" lvl="0" indent="-378460" algn="l" rtl="0">
              <a:spcBef>
                <a:spcPts val="0"/>
              </a:spcBef>
              <a:spcAft>
                <a:spcPts val="0"/>
              </a:spcAft>
              <a:buSzPts val="2000"/>
              <a:buChar char="►"/>
            </a:pPr>
            <a:r>
              <a:rPr lang="hu-HU"/>
              <a:t>2-fold szimmetria egy belső node-ra</a:t>
            </a:r>
            <a:endParaRPr/>
          </a:p>
        </p:txBody>
      </p:sp>
      <p:sp>
        <p:nvSpPr>
          <p:cNvPr id="346" name="Google Shape;346;g33e85c75c90_0_74"/>
          <p:cNvSpPr txBox="1"/>
          <p:nvPr/>
        </p:nvSpPr>
        <p:spPr>
          <a:xfrm>
            <a:off x="1197900" y="3824100"/>
            <a:ext cx="6752400" cy="800400"/>
          </a:xfrm>
          <a:prstGeom prst="rect">
            <a:avLst/>
          </a:prstGeom>
          <a:noFill/>
          <a:ln>
            <a:noFill/>
          </a:ln>
        </p:spPr>
        <p:txBody>
          <a:bodyPr spcFirstLastPara="1" wrap="square" lIns="91425" tIns="91425" rIns="91425" bIns="91425" anchor="t" anchorCtr="0">
            <a:spAutoFit/>
          </a:bodyPr>
          <a:lstStyle/>
          <a:p>
            <a:pPr marL="342900" lvl="0" indent="-378460" algn="l" rtl="0">
              <a:spcBef>
                <a:spcPts val="0"/>
              </a:spcBef>
              <a:spcAft>
                <a:spcPts val="0"/>
              </a:spcAft>
              <a:buClr>
                <a:schemeClr val="accent1"/>
              </a:buClr>
              <a:buSzPts val="2000"/>
              <a:buFont typeface="Noto Sans Symbols"/>
              <a:buChar char="►"/>
            </a:pPr>
            <a:r>
              <a:rPr lang="hu-HU" sz="2000">
                <a:solidFill>
                  <a:schemeClr val="lt1"/>
                </a:solidFill>
                <a:latin typeface="Century Gothic"/>
                <a:ea typeface="Century Gothic"/>
                <a:cs typeface="Century Gothic"/>
                <a:sym typeface="Century Gothic"/>
              </a:rPr>
              <a:t>2-fold szimmetria 2 belső node közti élre</a:t>
            </a:r>
            <a:endParaRPr sz="2000">
              <a:solidFill>
                <a:schemeClr val="lt1"/>
              </a:solidFill>
              <a:latin typeface="Century Gothic"/>
              <a:ea typeface="Century Gothic"/>
              <a:cs typeface="Century Gothic"/>
              <a:sym typeface="Century Gothic"/>
            </a:endParaRPr>
          </a:p>
          <a:p>
            <a:pPr marL="342900" lvl="0" indent="0" algn="l" rtl="0">
              <a:spcBef>
                <a:spcPts val="0"/>
              </a:spcBef>
              <a:spcAft>
                <a:spcPts val="0"/>
              </a:spcAft>
              <a:buNone/>
            </a:pPr>
            <a:endParaRPr sz="2000">
              <a:solidFill>
                <a:schemeClr val="lt1"/>
              </a:solidFill>
              <a:latin typeface="Century Gothic"/>
              <a:ea typeface="Century Gothic"/>
              <a:cs typeface="Century Gothic"/>
              <a:sym typeface="Century Gothic"/>
            </a:endParaRPr>
          </a:p>
        </p:txBody>
      </p:sp>
      <p:pic>
        <p:nvPicPr>
          <p:cNvPr id="347" name="Google Shape;347;g33e85c75c90_0_74"/>
          <p:cNvPicPr preferRelativeResize="0"/>
          <p:nvPr/>
        </p:nvPicPr>
        <p:blipFill>
          <a:blip r:embed="rId3">
            <a:alphaModFix/>
          </a:blip>
          <a:stretch>
            <a:fillRect/>
          </a:stretch>
        </p:blipFill>
        <p:spPr>
          <a:xfrm>
            <a:off x="870750" y="1874250"/>
            <a:ext cx="5202509" cy="1928700"/>
          </a:xfrm>
          <a:prstGeom prst="rect">
            <a:avLst/>
          </a:prstGeom>
          <a:noFill/>
          <a:ln>
            <a:noFill/>
          </a:ln>
        </p:spPr>
      </p:pic>
      <p:pic>
        <p:nvPicPr>
          <p:cNvPr id="348" name="Google Shape;348;g33e85c75c90_0_74"/>
          <p:cNvPicPr preferRelativeResize="0"/>
          <p:nvPr/>
        </p:nvPicPr>
        <p:blipFill>
          <a:blip r:embed="rId4">
            <a:alphaModFix/>
          </a:blip>
          <a:stretch>
            <a:fillRect/>
          </a:stretch>
        </p:blipFill>
        <p:spPr>
          <a:xfrm>
            <a:off x="6292075" y="1874213"/>
            <a:ext cx="5353426" cy="1928700"/>
          </a:xfrm>
          <a:prstGeom prst="rect">
            <a:avLst/>
          </a:prstGeom>
          <a:noFill/>
          <a:ln>
            <a:noFill/>
          </a:ln>
        </p:spPr>
      </p:pic>
      <p:pic>
        <p:nvPicPr>
          <p:cNvPr id="349" name="Google Shape;349;g33e85c75c90_0_74"/>
          <p:cNvPicPr preferRelativeResize="0"/>
          <p:nvPr/>
        </p:nvPicPr>
        <p:blipFill>
          <a:blip r:embed="rId5">
            <a:alphaModFix/>
          </a:blip>
          <a:stretch>
            <a:fillRect/>
          </a:stretch>
        </p:blipFill>
        <p:spPr>
          <a:xfrm>
            <a:off x="870750" y="4424500"/>
            <a:ext cx="5202500" cy="1950037"/>
          </a:xfrm>
          <a:prstGeom prst="rect">
            <a:avLst/>
          </a:prstGeom>
          <a:noFill/>
          <a:ln>
            <a:noFill/>
          </a:ln>
        </p:spPr>
      </p:pic>
      <p:pic>
        <p:nvPicPr>
          <p:cNvPr id="350" name="Google Shape;350;g33e85c75c90_0_74"/>
          <p:cNvPicPr preferRelativeResize="0"/>
          <p:nvPr/>
        </p:nvPicPr>
        <p:blipFill>
          <a:blip r:embed="rId6">
            <a:alphaModFix/>
          </a:blip>
          <a:stretch>
            <a:fillRect/>
          </a:stretch>
        </p:blipFill>
        <p:spPr>
          <a:xfrm>
            <a:off x="6292075" y="4435175"/>
            <a:ext cx="5167134" cy="192867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3e85c75c90_0_91"/>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Szimmetria detektálás</a:t>
            </a:r>
            <a:endParaRPr/>
          </a:p>
        </p:txBody>
      </p:sp>
      <p:sp>
        <p:nvSpPr>
          <p:cNvPr id="357" name="Google Shape;357;g33e85c75c90_0_91"/>
          <p:cNvSpPr txBox="1">
            <a:spLocks noGrp="1"/>
          </p:cNvSpPr>
          <p:nvPr>
            <p:ph type="body" idx="1"/>
          </p:nvPr>
        </p:nvSpPr>
        <p:spPr>
          <a:xfrm>
            <a:off x="1197900" y="1348125"/>
            <a:ext cx="9796200" cy="504900"/>
          </a:xfrm>
          <a:prstGeom prst="rect">
            <a:avLst/>
          </a:prstGeom>
          <a:noFill/>
          <a:ln>
            <a:noFill/>
          </a:ln>
        </p:spPr>
        <p:txBody>
          <a:bodyPr spcFirstLastPara="1" wrap="square" lIns="91425" tIns="45700" rIns="91425" bIns="45700" anchor="t" anchorCtr="0">
            <a:normAutofit/>
          </a:bodyPr>
          <a:lstStyle/>
          <a:p>
            <a:pPr marL="342900" lvl="0" indent="-378460" algn="l" rtl="0">
              <a:spcBef>
                <a:spcPts val="0"/>
              </a:spcBef>
              <a:spcAft>
                <a:spcPts val="0"/>
              </a:spcAft>
              <a:buSzPts val="2000"/>
              <a:buChar char="►"/>
            </a:pPr>
            <a:r>
              <a:rPr lang="hu-HU"/>
              <a:t>3-fold szimmetria egy belső node-ra</a:t>
            </a:r>
            <a:endParaRPr/>
          </a:p>
        </p:txBody>
      </p:sp>
      <p:sp>
        <p:nvSpPr>
          <p:cNvPr id="358" name="Google Shape;358;g33e85c75c90_0_91"/>
          <p:cNvSpPr txBox="1"/>
          <p:nvPr/>
        </p:nvSpPr>
        <p:spPr>
          <a:xfrm>
            <a:off x="1197900" y="3824100"/>
            <a:ext cx="6752400" cy="800400"/>
          </a:xfrm>
          <a:prstGeom prst="rect">
            <a:avLst/>
          </a:prstGeom>
          <a:noFill/>
          <a:ln>
            <a:noFill/>
          </a:ln>
        </p:spPr>
        <p:txBody>
          <a:bodyPr spcFirstLastPara="1" wrap="square" lIns="91425" tIns="91425" rIns="91425" bIns="91425" anchor="t" anchorCtr="0">
            <a:spAutoFit/>
          </a:bodyPr>
          <a:lstStyle/>
          <a:p>
            <a:pPr marL="342900" lvl="0" indent="-378460" algn="l" rtl="0">
              <a:spcBef>
                <a:spcPts val="0"/>
              </a:spcBef>
              <a:spcAft>
                <a:spcPts val="0"/>
              </a:spcAft>
              <a:buClr>
                <a:schemeClr val="accent1"/>
              </a:buClr>
              <a:buSzPts val="2000"/>
              <a:buFont typeface="Noto Sans Symbols"/>
              <a:buChar char="►"/>
            </a:pPr>
            <a:r>
              <a:rPr lang="hu-HU" sz="2000">
                <a:solidFill>
                  <a:schemeClr val="lt1"/>
                </a:solidFill>
                <a:latin typeface="Century Gothic"/>
                <a:ea typeface="Century Gothic"/>
                <a:cs typeface="Century Gothic"/>
                <a:sym typeface="Century Gothic"/>
              </a:rPr>
              <a:t>3-fold szimmetria 3 belső node közötti pontra</a:t>
            </a:r>
            <a:endParaRPr sz="2000">
              <a:solidFill>
                <a:schemeClr val="lt1"/>
              </a:solidFill>
              <a:latin typeface="Century Gothic"/>
              <a:ea typeface="Century Gothic"/>
              <a:cs typeface="Century Gothic"/>
              <a:sym typeface="Century Gothic"/>
            </a:endParaRPr>
          </a:p>
          <a:p>
            <a:pPr marL="342900" lvl="0" indent="0" algn="l" rtl="0">
              <a:spcBef>
                <a:spcPts val="0"/>
              </a:spcBef>
              <a:spcAft>
                <a:spcPts val="0"/>
              </a:spcAft>
              <a:buNone/>
            </a:pPr>
            <a:endParaRPr sz="2000">
              <a:solidFill>
                <a:schemeClr val="lt1"/>
              </a:solidFill>
              <a:latin typeface="Century Gothic"/>
              <a:ea typeface="Century Gothic"/>
              <a:cs typeface="Century Gothic"/>
              <a:sym typeface="Century Gothic"/>
            </a:endParaRPr>
          </a:p>
        </p:txBody>
      </p:sp>
      <p:pic>
        <p:nvPicPr>
          <p:cNvPr id="359" name="Google Shape;359;g33e85c75c90_0_91" descr="figure 31"/>
          <p:cNvPicPr preferRelativeResize="0"/>
          <p:nvPr/>
        </p:nvPicPr>
        <p:blipFill>
          <a:blip r:embed="rId3">
            <a:alphaModFix/>
          </a:blip>
          <a:stretch>
            <a:fillRect/>
          </a:stretch>
        </p:blipFill>
        <p:spPr>
          <a:xfrm>
            <a:off x="1439225" y="4489475"/>
            <a:ext cx="7158151" cy="1818275"/>
          </a:xfrm>
          <a:prstGeom prst="rect">
            <a:avLst/>
          </a:prstGeom>
          <a:noFill/>
          <a:ln>
            <a:noFill/>
          </a:ln>
        </p:spPr>
      </p:pic>
      <p:pic>
        <p:nvPicPr>
          <p:cNvPr id="360" name="Google Shape;360;g33e85c75c90_0_91" descr="figure 30"/>
          <p:cNvPicPr preferRelativeResize="0"/>
          <p:nvPr/>
        </p:nvPicPr>
        <p:blipFill>
          <a:blip r:embed="rId4">
            <a:alphaModFix/>
          </a:blip>
          <a:stretch>
            <a:fillRect/>
          </a:stretch>
        </p:blipFill>
        <p:spPr>
          <a:xfrm>
            <a:off x="1439225" y="1853125"/>
            <a:ext cx="7158151" cy="1766027"/>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6000"/>
              <a:buFont typeface="Century Gothic"/>
              <a:buNone/>
            </a:pPr>
            <a:r>
              <a:rPr lang="hu-HU" sz="6000"/>
              <a:t>Köszönjük a figyelmet!</a:t>
            </a:r>
            <a:endParaRPr sz="6000"/>
          </a:p>
        </p:txBody>
      </p:sp>
      <p:sp>
        <p:nvSpPr>
          <p:cNvPr id="366" name="Google Shape;366;p2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Fő kutatási kérdések a cikkben</a:t>
            </a:r>
            <a:endParaRPr/>
          </a:p>
        </p:txBody>
      </p:sp>
      <p:sp>
        <p:nvSpPr>
          <p:cNvPr id="169" name="Google Shape;16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Stripe problem vagy Csík probléma</a:t>
            </a:r>
            <a:endParaRPr/>
          </a:p>
          <a:p>
            <a:pPr marL="342900" lvl="0" indent="-342900" algn="l" rtl="0">
              <a:spcBef>
                <a:spcPts val="1000"/>
              </a:spcBef>
              <a:spcAft>
                <a:spcPts val="0"/>
              </a:spcAft>
              <a:buSzPts val="1600"/>
              <a:buChar char="►"/>
            </a:pPr>
            <a:r>
              <a:rPr lang="hu-HU"/>
              <a:t>Globális maximum probléma</a:t>
            </a:r>
            <a:endParaRPr/>
          </a:p>
          <a:p>
            <a:pPr marL="342900" lvl="0" indent="-342900" algn="l" rtl="0">
              <a:spcBef>
                <a:spcPts val="1000"/>
              </a:spcBef>
              <a:spcAft>
                <a:spcPts val="0"/>
              </a:spcAft>
              <a:buSzPts val="1600"/>
              <a:buChar char="►"/>
            </a:pPr>
            <a:r>
              <a:rPr lang="hu-HU"/>
              <a:t>Csontváz-probléma</a:t>
            </a:r>
            <a:endParaRPr/>
          </a:p>
          <a:p>
            <a:pPr marL="342900" lvl="0" indent="-342900" algn="l" rtl="0">
              <a:spcBef>
                <a:spcPts val="1000"/>
              </a:spcBef>
              <a:spcAft>
                <a:spcPts val="0"/>
              </a:spcAft>
              <a:buSzPts val="1600"/>
              <a:buChar char="►"/>
            </a:pPr>
            <a:r>
              <a:rPr lang="hu-HU"/>
              <a:t>Spanning tree létrehozása</a:t>
            </a:r>
            <a:endParaRPr/>
          </a:p>
          <a:p>
            <a:pPr marL="342900" lvl="0" indent="-342900" algn="l" rtl="0">
              <a:spcBef>
                <a:spcPts val="1000"/>
              </a:spcBef>
              <a:spcAft>
                <a:spcPts val="0"/>
              </a:spcAft>
              <a:buSzPts val="1600"/>
              <a:buChar char="►"/>
            </a:pPr>
            <a:r>
              <a:rPr lang="hu-HU"/>
              <a:t>Szimmetria detektálás</a:t>
            </a:r>
            <a:endParaRPr/>
          </a:p>
        </p:txBody>
      </p:sp>
      <p:pic>
        <p:nvPicPr>
          <p:cNvPr id="170" name="Google Shape;170;p3"/>
          <p:cNvPicPr preferRelativeResize="0"/>
          <p:nvPr/>
        </p:nvPicPr>
        <p:blipFill rotWithShape="1">
          <a:blip r:embed="rId3">
            <a:alphaModFix/>
          </a:blip>
          <a:srcRect/>
          <a:stretch/>
        </p:blipFill>
        <p:spPr>
          <a:xfrm>
            <a:off x="6186196" y="2052918"/>
            <a:ext cx="5432421" cy="2241953"/>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Alkalmazások és jelentőség</a:t>
            </a:r>
            <a:endParaRPr/>
          </a:p>
        </p:txBody>
      </p:sp>
      <p:sp>
        <p:nvSpPr>
          <p:cNvPr id="176" name="Google Shape;176;p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a:t>Az amőbamodell és az átprogramozható áramkörök </a:t>
            </a:r>
            <a:r>
              <a:rPr lang="hu-HU" b="1"/>
              <a:t>gyors alakváltásra</a:t>
            </a:r>
            <a:r>
              <a:rPr lang="hu-HU"/>
              <a:t>, </a:t>
            </a:r>
            <a:r>
              <a:rPr lang="hu-HU" b="1"/>
              <a:t>energiahatékony adatátvitelre</a:t>
            </a:r>
            <a:r>
              <a:rPr lang="hu-HU"/>
              <a:t>, és </a:t>
            </a:r>
            <a:r>
              <a:rPr lang="hu-HU" b="1"/>
              <a:t>szerkezeti monitorozásra</a:t>
            </a:r>
            <a:r>
              <a:rPr lang="hu-HU"/>
              <a:t> használhatók.</a:t>
            </a:r>
            <a:endParaRPr/>
          </a:p>
          <a:p>
            <a:pPr marL="342900" lvl="0" indent="-342900" algn="l" rtl="0">
              <a:spcBef>
                <a:spcPts val="1000"/>
              </a:spcBef>
              <a:spcAft>
                <a:spcPts val="0"/>
              </a:spcAft>
              <a:buSzPts val="1600"/>
              <a:buChar char="►"/>
            </a:pPr>
            <a:r>
              <a:rPr lang="hu-HU"/>
              <a:t>Az új megközelítések </a:t>
            </a:r>
            <a:r>
              <a:rPr lang="hu-HU" b="1"/>
              <a:t>polilogaritmikus időbonyolultságot</a:t>
            </a:r>
            <a:r>
              <a:rPr lang="hu-HU"/>
              <a:t> érnek el, jelentős teljesítményjavulást kínálva.</a:t>
            </a:r>
            <a:endParaRPr/>
          </a:p>
        </p:txBody>
      </p:sp>
      <p:sp>
        <p:nvSpPr>
          <p:cNvPr id="177" name="Google Shape;177;p4" descr="https://www.researchgate.net/profile/Vijay-Kalyani/publication/281555104/figure/fig12/AS:391572400164866@1470369543066/Showing-shape-shifting-programmable-matter-catoms-in-action_Q320.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178" name="Google Shape;178;p4"/>
          <p:cNvPicPr preferRelativeResize="0"/>
          <p:nvPr/>
        </p:nvPicPr>
        <p:blipFill rotWithShape="1">
          <a:blip r:embed="rId3">
            <a:alphaModFix/>
          </a:blip>
          <a:srcRect/>
          <a:stretch/>
        </p:blipFill>
        <p:spPr>
          <a:xfrm>
            <a:off x="7231226" y="3854802"/>
            <a:ext cx="2719748" cy="2726617"/>
          </a:xfrm>
          <a:prstGeom prst="rect">
            <a:avLst/>
          </a:prstGeom>
          <a:noFill/>
          <a:ln>
            <a:noFill/>
          </a:ln>
        </p:spPr>
      </p:pic>
      <p:pic>
        <p:nvPicPr>
          <p:cNvPr id="179" name="Google Shape;179;p4" descr="Robotic programmable matter"/>
          <p:cNvPicPr preferRelativeResize="0"/>
          <p:nvPr/>
        </p:nvPicPr>
        <p:blipFill rotWithShape="1">
          <a:blip r:embed="rId4">
            <a:alphaModFix/>
          </a:blip>
          <a:srcRect/>
          <a:stretch/>
        </p:blipFill>
        <p:spPr>
          <a:xfrm>
            <a:off x="1175657" y="3977516"/>
            <a:ext cx="4627660" cy="260390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Modell felépülése</a:t>
            </a:r>
            <a:endParaRPr/>
          </a:p>
        </p:txBody>
      </p:sp>
      <p:sp>
        <p:nvSpPr>
          <p:cNvPr id="185" name="Google Shape;185;p5"/>
          <p:cNvSpPr txBox="1">
            <a:spLocks noGrp="1"/>
          </p:cNvSpPr>
          <p:nvPr>
            <p:ph type="body" idx="1"/>
          </p:nvPr>
        </p:nvSpPr>
        <p:spPr>
          <a:xfrm>
            <a:off x="749030" y="1527244"/>
            <a:ext cx="9300823"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Végtelen háromszög gráf rács</a:t>
            </a:r>
            <a:endParaRPr dirty="0"/>
          </a:p>
          <a:p>
            <a:pPr marL="342900" lvl="0" indent="-342900" algn="l" rtl="0">
              <a:spcBef>
                <a:spcPts val="1000"/>
              </a:spcBef>
              <a:spcAft>
                <a:spcPts val="0"/>
              </a:spcAft>
              <a:buSzPts val="1600"/>
              <a:buChar char="►"/>
            </a:pPr>
            <a:r>
              <a:rPr lang="hu-HU" dirty="0"/>
              <a:t>Helyi mozgások (összehúzódás, tágulás)</a:t>
            </a:r>
            <a:endParaRPr dirty="0"/>
          </a:p>
          <a:p>
            <a:pPr marL="342900" lvl="0" indent="-342900" algn="l" rtl="0">
              <a:spcBef>
                <a:spcPts val="1000"/>
              </a:spcBef>
              <a:spcAft>
                <a:spcPts val="0"/>
              </a:spcAft>
              <a:buSzPts val="1600"/>
              <a:buChar char="►"/>
            </a:pPr>
            <a:r>
              <a:rPr lang="hu-HU" dirty="0"/>
              <a:t>Minden csúcson legfeljebb 1 </a:t>
            </a:r>
            <a:r>
              <a:rPr lang="hu-HU" dirty="0" err="1" smtClean="0"/>
              <a:t>amoebot</a:t>
            </a:r>
            <a:endParaRPr dirty="0"/>
          </a:p>
          <a:p>
            <a:pPr marL="342900" lvl="0" indent="-342900" algn="l" rtl="0">
              <a:spcBef>
                <a:spcPts val="1000"/>
              </a:spcBef>
              <a:spcAft>
                <a:spcPts val="0"/>
              </a:spcAft>
              <a:buSzPts val="1600"/>
              <a:buChar char="►"/>
            </a:pPr>
            <a:r>
              <a:rPr lang="hu-HU" dirty="0"/>
              <a:t>Közös irány orientáció</a:t>
            </a:r>
            <a:endParaRPr dirty="0"/>
          </a:p>
          <a:p>
            <a:pPr marL="342900" lvl="0" indent="-342900" algn="l" rtl="0">
              <a:spcBef>
                <a:spcPts val="1000"/>
              </a:spcBef>
              <a:spcAft>
                <a:spcPts val="0"/>
              </a:spcAft>
              <a:buSzPts val="1600"/>
              <a:buChar char="►"/>
            </a:pPr>
            <a:r>
              <a:rPr lang="hu-HU" dirty="0"/>
              <a:t>Minden </a:t>
            </a:r>
            <a:r>
              <a:rPr lang="hu-HU" dirty="0" err="1" smtClean="0"/>
              <a:t>amoebot</a:t>
            </a:r>
            <a:r>
              <a:rPr lang="hu-HU" dirty="0" smtClean="0"/>
              <a:t> </a:t>
            </a:r>
            <a:r>
              <a:rPr lang="hu-HU" dirty="0" err="1"/>
              <a:t>összehúzodott</a:t>
            </a:r>
            <a:endParaRPr dirty="0"/>
          </a:p>
          <a:p>
            <a:pPr marL="342900" lvl="0" indent="-342900" algn="l" rtl="0">
              <a:spcBef>
                <a:spcPts val="1000"/>
              </a:spcBef>
              <a:spcAft>
                <a:spcPts val="0"/>
              </a:spcAft>
              <a:buSzPts val="1600"/>
              <a:buChar char="►"/>
            </a:pPr>
            <a:r>
              <a:rPr lang="hu-HU" dirty="0" err="1"/>
              <a:t>Összefüggőek</a:t>
            </a:r>
            <a:endParaRPr dirty="0"/>
          </a:p>
        </p:txBody>
      </p:sp>
      <p:pic>
        <p:nvPicPr>
          <p:cNvPr id="186" name="Google Shape;186;p5"/>
          <p:cNvPicPr preferRelativeResize="0"/>
          <p:nvPr/>
        </p:nvPicPr>
        <p:blipFill rotWithShape="1">
          <a:blip r:embed="rId3">
            <a:alphaModFix/>
          </a:blip>
          <a:srcRect/>
          <a:stretch/>
        </p:blipFill>
        <p:spPr>
          <a:xfrm>
            <a:off x="7418733" y="1527244"/>
            <a:ext cx="2287975" cy="253781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Áramköri kiterjesztés</a:t>
            </a:r>
            <a:endParaRPr/>
          </a:p>
        </p:txBody>
      </p:sp>
      <p:sp>
        <p:nvSpPr>
          <p:cNvPr id="192" name="Google Shape;192;p6"/>
          <p:cNvSpPr txBox="1">
            <a:spLocks noGrp="1"/>
          </p:cNvSpPr>
          <p:nvPr>
            <p:ph type="body" idx="1"/>
          </p:nvPr>
        </p:nvSpPr>
        <p:spPr>
          <a:xfrm>
            <a:off x="749030" y="1527244"/>
            <a:ext cx="9300823"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Külső kapcsolatok: Minden </a:t>
            </a:r>
            <a:r>
              <a:rPr lang="hu-HU" dirty="0" err="1" smtClean="0"/>
              <a:t>amoebot</a:t>
            </a:r>
            <a:r>
              <a:rPr lang="hu-HU" dirty="0" smtClean="0"/>
              <a:t> </a:t>
            </a:r>
            <a:r>
              <a:rPr lang="hu-HU" dirty="0"/>
              <a:t>között k db él</a:t>
            </a:r>
            <a:endParaRPr dirty="0"/>
          </a:p>
          <a:p>
            <a:pPr marL="342900" lvl="0" indent="-342900" algn="l" rtl="0">
              <a:spcBef>
                <a:spcPts val="1000"/>
              </a:spcBef>
              <a:spcAft>
                <a:spcPts val="0"/>
              </a:spcAft>
              <a:buSzPts val="1600"/>
              <a:buChar char="►"/>
            </a:pPr>
            <a:r>
              <a:rPr lang="hu-HU" dirty="0"/>
              <a:t>Csapok egységesek (k ≥ 1)</a:t>
            </a:r>
            <a:endParaRPr dirty="0"/>
          </a:p>
          <a:p>
            <a:pPr marL="342900" lvl="0" indent="-342900" algn="l" rtl="0">
              <a:spcBef>
                <a:spcPts val="1000"/>
              </a:spcBef>
              <a:spcAft>
                <a:spcPts val="0"/>
              </a:spcAft>
              <a:buSzPts val="1600"/>
              <a:buChar char="►"/>
            </a:pPr>
            <a:r>
              <a:rPr lang="hu-HU" dirty="0"/>
              <a:t>Csapkészlet felosztása </a:t>
            </a:r>
            <a:r>
              <a:rPr lang="hu-HU" dirty="0" err="1"/>
              <a:t>diszjunkt</a:t>
            </a:r>
            <a:r>
              <a:rPr lang="hu-HU" dirty="0"/>
              <a:t> halmazokra</a:t>
            </a:r>
            <a:endParaRPr dirty="0"/>
          </a:p>
          <a:p>
            <a:pPr marL="342900" lvl="0" indent="-342900" algn="l" rtl="0">
              <a:spcBef>
                <a:spcPts val="1000"/>
              </a:spcBef>
              <a:spcAft>
                <a:spcPts val="0"/>
              </a:spcAft>
              <a:buSzPts val="1600"/>
              <a:buChar char="►"/>
            </a:pPr>
            <a:r>
              <a:rPr lang="hu-HU" dirty="0"/>
              <a:t>Áramkörök alakulnak ki</a:t>
            </a:r>
            <a:endParaRPr dirty="0"/>
          </a:p>
          <a:p>
            <a:pPr marL="342900" lvl="0" indent="-342900" algn="l" rtl="0">
              <a:spcBef>
                <a:spcPts val="1000"/>
              </a:spcBef>
              <a:spcAft>
                <a:spcPts val="0"/>
              </a:spcAft>
              <a:buSzPts val="1600"/>
              <a:buChar char="►"/>
            </a:pPr>
            <a:r>
              <a:rPr lang="hu-HU" dirty="0"/>
              <a:t>Primitív jelküldés partíciókon</a:t>
            </a:r>
            <a:endParaRPr dirty="0"/>
          </a:p>
          <a:p>
            <a:pPr marL="342900" lvl="0" indent="-241300" algn="l" rtl="0">
              <a:spcBef>
                <a:spcPts val="1000"/>
              </a:spcBef>
              <a:spcAft>
                <a:spcPts val="0"/>
              </a:spcAft>
              <a:buSzPts val="1600"/>
              <a:buNone/>
            </a:pPr>
            <a:endParaRPr dirty="0"/>
          </a:p>
          <a:p>
            <a:pPr marL="342900" lvl="0" indent="-241300" algn="l" rtl="0">
              <a:spcBef>
                <a:spcPts val="1000"/>
              </a:spcBef>
              <a:spcAft>
                <a:spcPts val="0"/>
              </a:spcAft>
              <a:buSzPts val="1600"/>
              <a:buNone/>
            </a:pPr>
            <a:endParaRPr dirty="0"/>
          </a:p>
          <a:p>
            <a:pPr marL="342900" lvl="0" indent="-241300" algn="l" rtl="0">
              <a:spcBef>
                <a:spcPts val="1000"/>
              </a:spcBef>
              <a:spcAft>
                <a:spcPts val="0"/>
              </a:spcAft>
              <a:buSzPts val="1600"/>
              <a:buNone/>
            </a:pPr>
            <a:endParaRPr dirty="0"/>
          </a:p>
          <a:p>
            <a:pPr marL="342900" lvl="0" indent="-342900" algn="l" rtl="0">
              <a:spcBef>
                <a:spcPts val="1000"/>
              </a:spcBef>
              <a:spcAft>
                <a:spcPts val="0"/>
              </a:spcAft>
              <a:buSzPts val="1600"/>
              <a:buChar char="►"/>
            </a:pPr>
            <a:r>
              <a:rPr lang="hu-HU" dirty="0"/>
              <a:t>Hatszögletű mozaik</a:t>
            </a:r>
            <a:endParaRPr dirty="0"/>
          </a:p>
        </p:txBody>
      </p:sp>
      <p:pic>
        <p:nvPicPr>
          <p:cNvPr id="193" name="Google Shape;193;p6"/>
          <p:cNvPicPr preferRelativeResize="0"/>
          <p:nvPr/>
        </p:nvPicPr>
        <p:blipFill rotWithShape="1">
          <a:blip r:embed="rId3">
            <a:alphaModFix/>
          </a:blip>
          <a:srcRect/>
          <a:stretch/>
        </p:blipFill>
        <p:spPr>
          <a:xfrm>
            <a:off x="7720739" y="1326294"/>
            <a:ext cx="2114845" cy="2724530"/>
          </a:xfrm>
          <a:prstGeom prst="rect">
            <a:avLst/>
          </a:prstGeom>
          <a:noFill/>
          <a:ln>
            <a:noFill/>
          </a:ln>
        </p:spPr>
      </p:pic>
      <p:pic>
        <p:nvPicPr>
          <p:cNvPr id="194" name="Google Shape;194;p6"/>
          <p:cNvPicPr preferRelativeResize="0"/>
          <p:nvPr/>
        </p:nvPicPr>
        <p:blipFill rotWithShape="1">
          <a:blip r:embed="rId4">
            <a:alphaModFix/>
          </a:blip>
          <a:srcRect/>
          <a:stretch/>
        </p:blipFill>
        <p:spPr>
          <a:xfrm>
            <a:off x="4226307" y="4206649"/>
            <a:ext cx="1895740" cy="2248214"/>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hu-HU"/>
              <a:t>PASC algoritmus</a:t>
            </a:r>
            <a:endParaRPr/>
          </a:p>
        </p:txBody>
      </p:sp>
      <p:sp>
        <p:nvSpPr>
          <p:cNvPr id="200" name="Google Shape;200;p7"/>
          <p:cNvSpPr txBox="1">
            <a:spLocks noGrp="1"/>
          </p:cNvSpPr>
          <p:nvPr>
            <p:ph type="body" idx="1"/>
          </p:nvPr>
        </p:nvSpPr>
        <p:spPr>
          <a:xfrm>
            <a:off x="749030" y="1527244"/>
            <a:ext cx="9300823"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Láncok -&gt; </a:t>
            </a:r>
            <a:r>
              <a:rPr lang="hu-HU" dirty="0" err="1" smtClean="0"/>
              <a:t>amoebotok</a:t>
            </a:r>
            <a:r>
              <a:rPr lang="hu-HU" dirty="0" smtClean="0"/>
              <a:t> </a:t>
            </a:r>
            <a:r>
              <a:rPr lang="hu-HU" dirty="0"/>
              <a:t>rendezett sorozata (</a:t>
            </a:r>
            <a:r>
              <a:rPr lang="hu-HU" dirty="0" err="1"/>
              <a:t>u</a:t>
            </a:r>
            <a:r>
              <a:rPr lang="hu-HU" baseline="-25000" dirty="0" err="1"/>
              <a:t>i</a:t>
            </a:r>
            <a:r>
              <a:rPr lang="hu-HU" dirty="0"/>
              <a:t> és u</a:t>
            </a:r>
            <a:r>
              <a:rPr lang="hu-HU" baseline="-25000" dirty="0"/>
              <a:t>i+1</a:t>
            </a:r>
            <a:r>
              <a:rPr lang="hu-HU" dirty="0"/>
              <a:t> szomszédok)</a:t>
            </a:r>
            <a:endParaRPr dirty="0"/>
          </a:p>
          <a:p>
            <a:pPr marL="342900" lvl="0" indent="-342900" algn="l" rtl="0">
              <a:spcBef>
                <a:spcPts val="1000"/>
              </a:spcBef>
              <a:spcAft>
                <a:spcPts val="0"/>
              </a:spcAft>
              <a:buSzPts val="1600"/>
              <a:buChar char="►"/>
            </a:pPr>
            <a:r>
              <a:rPr lang="hu-HU" dirty="0"/>
              <a:t>Vezetőválasztás</a:t>
            </a:r>
            <a:endParaRPr dirty="0"/>
          </a:p>
          <a:p>
            <a:pPr marL="342900" lvl="0" indent="-241300" algn="l" rtl="0">
              <a:spcBef>
                <a:spcPts val="1000"/>
              </a:spcBef>
              <a:spcAft>
                <a:spcPts val="0"/>
              </a:spcAft>
              <a:buSzPts val="1600"/>
              <a:buNone/>
            </a:pPr>
            <a:endParaRPr dirty="0"/>
          </a:p>
          <a:p>
            <a:pPr marL="342900" lvl="0" indent="-342900" algn="l" rtl="0">
              <a:spcBef>
                <a:spcPts val="1000"/>
              </a:spcBef>
              <a:spcAft>
                <a:spcPts val="0"/>
              </a:spcAft>
              <a:buSzPts val="1600"/>
              <a:buChar char="►"/>
            </a:pPr>
            <a:r>
              <a:rPr lang="hu-HU" dirty="0"/>
              <a:t>Lánc meghatározása</a:t>
            </a:r>
            <a:endParaRPr dirty="0"/>
          </a:p>
          <a:p>
            <a:pPr marL="342900" lvl="0" indent="-342900" algn="l" rtl="0">
              <a:spcBef>
                <a:spcPts val="1000"/>
              </a:spcBef>
              <a:spcAft>
                <a:spcPts val="0"/>
              </a:spcAft>
              <a:buSzPts val="1600"/>
              <a:buChar char="►"/>
            </a:pPr>
            <a:r>
              <a:rPr lang="hu-HU" dirty="0"/>
              <a:t>Algoritmus célja: azonosítók kiszámítása</a:t>
            </a:r>
            <a:endParaRPr dirty="0"/>
          </a:p>
          <a:p>
            <a:pPr marL="342900" lvl="0" indent="-241300" algn="l" rtl="0">
              <a:spcBef>
                <a:spcPts val="1000"/>
              </a:spcBef>
              <a:spcAft>
                <a:spcPts val="0"/>
              </a:spcAft>
              <a:buSzPts val="1600"/>
              <a:buNone/>
            </a:pP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title"/>
          </p:nvPr>
        </p:nvSpPr>
        <p:spPr>
          <a:xfrm>
            <a:off x="646111" y="452718"/>
            <a:ext cx="10968715"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Azonosítók lánc mentén - előkészületek</a:t>
            </a:r>
            <a:endParaRPr/>
          </a:p>
        </p:txBody>
      </p:sp>
      <p:sp>
        <p:nvSpPr>
          <p:cNvPr id="206" name="Google Shape;206;p8"/>
          <p:cNvSpPr txBox="1">
            <a:spLocks noGrp="1"/>
          </p:cNvSpPr>
          <p:nvPr>
            <p:ph type="body" idx="1"/>
          </p:nvPr>
        </p:nvSpPr>
        <p:spPr>
          <a:xfrm>
            <a:off x="749030" y="1527244"/>
            <a:ext cx="9300823"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Referencia </a:t>
            </a:r>
            <a:r>
              <a:rPr lang="hu-HU" dirty="0" err="1" smtClean="0"/>
              <a:t>amoebot</a:t>
            </a:r>
            <a:endParaRPr dirty="0"/>
          </a:p>
          <a:p>
            <a:pPr marL="342900" lvl="0" indent="-342900" algn="l" rtl="0">
              <a:spcBef>
                <a:spcPts val="1000"/>
              </a:spcBef>
              <a:spcAft>
                <a:spcPts val="0"/>
              </a:spcAft>
              <a:buSzPts val="1600"/>
              <a:buChar char="►"/>
            </a:pPr>
            <a:r>
              <a:rPr lang="hu-HU" dirty="0"/>
              <a:t>Minden </a:t>
            </a:r>
            <a:r>
              <a:rPr lang="hu-HU" dirty="0" err="1" smtClean="0"/>
              <a:t>amoebot</a:t>
            </a:r>
            <a:r>
              <a:rPr lang="hu-HU" dirty="0" smtClean="0"/>
              <a:t> </a:t>
            </a:r>
            <a:r>
              <a:rPr lang="hu-HU" dirty="0"/>
              <a:t>aktív vagy passzív</a:t>
            </a:r>
            <a:endParaRPr dirty="0"/>
          </a:p>
          <a:p>
            <a:pPr marL="342900" lvl="0" indent="-342900" algn="l" rtl="0">
              <a:spcBef>
                <a:spcPts val="1000"/>
              </a:spcBef>
              <a:spcAft>
                <a:spcPts val="0"/>
              </a:spcAft>
              <a:buSzPts val="1600"/>
              <a:buChar char="►"/>
            </a:pPr>
            <a:r>
              <a:rPr lang="hu-HU" dirty="0"/>
              <a:t>Két áramkör létrehozása</a:t>
            </a:r>
            <a:endParaRPr dirty="0"/>
          </a:p>
          <a:p>
            <a:pPr marL="342900" lvl="0" indent="-342900" algn="l" rtl="0">
              <a:spcBef>
                <a:spcPts val="1000"/>
              </a:spcBef>
              <a:spcAft>
                <a:spcPts val="0"/>
              </a:spcAft>
              <a:buSzPts val="1600"/>
              <a:buChar char="►"/>
            </a:pPr>
            <a:r>
              <a:rPr lang="hu-HU" dirty="0"/>
              <a:t>Elsődleges és másodlagos partíció halmaz</a:t>
            </a:r>
            <a:endParaRPr dirty="0"/>
          </a:p>
          <a:p>
            <a:pPr marL="342900" lvl="0" indent="-342900" algn="l" rtl="0">
              <a:spcBef>
                <a:spcPts val="1000"/>
              </a:spcBef>
              <a:spcAft>
                <a:spcPts val="0"/>
              </a:spcAft>
              <a:buSzPts val="1600"/>
              <a:buChar char="►"/>
            </a:pPr>
            <a:r>
              <a:rPr lang="hu-HU" dirty="0"/>
              <a:t>Összekötés:</a:t>
            </a:r>
            <a:endParaRPr dirty="0"/>
          </a:p>
          <a:p>
            <a:pPr marL="742950" lvl="1" indent="-285750" algn="l" rtl="0">
              <a:spcBef>
                <a:spcPts val="1000"/>
              </a:spcBef>
              <a:spcAft>
                <a:spcPts val="0"/>
              </a:spcAft>
              <a:buSzPts val="1440"/>
              <a:buChar char="►"/>
            </a:pPr>
            <a:r>
              <a:rPr lang="hu-HU" dirty="0"/>
              <a:t>Aktív: elsődleges -&gt; elődje másodlagos</a:t>
            </a:r>
            <a:br>
              <a:rPr lang="hu-HU" dirty="0"/>
            </a:br>
            <a:r>
              <a:rPr lang="hu-HU" dirty="0"/>
              <a:t>           </a:t>
            </a:r>
            <a:r>
              <a:rPr lang="hu-HU" dirty="0" err="1"/>
              <a:t>másodlagos</a:t>
            </a:r>
            <a:r>
              <a:rPr lang="hu-HU" dirty="0"/>
              <a:t> -&gt; elődje elsődleges</a:t>
            </a:r>
            <a:endParaRPr dirty="0"/>
          </a:p>
          <a:p>
            <a:pPr marL="742950" lvl="1" indent="-285750" algn="l" rtl="0">
              <a:spcBef>
                <a:spcPts val="1000"/>
              </a:spcBef>
              <a:spcAft>
                <a:spcPts val="0"/>
              </a:spcAft>
              <a:buSzPts val="1440"/>
              <a:buChar char="►"/>
            </a:pPr>
            <a:r>
              <a:rPr lang="hu-HU" dirty="0"/>
              <a:t>Passzív: elsődleges -&gt; elődje elsődleges</a:t>
            </a:r>
            <a:br>
              <a:rPr lang="hu-HU" dirty="0"/>
            </a:br>
            <a:r>
              <a:rPr lang="hu-HU" dirty="0"/>
              <a:t>              másodlagos -&gt; elődje másodlagos</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000"/>
              <a:buFont typeface="Century Gothic"/>
              <a:buNone/>
            </a:pPr>
            <a:r>
              <a:rPr lang="hu-HU" sz="4000"/>
              <a:t>Azonosítók lánc mentén - folyamat</a:t>
            </a:r>
            <a:endParaRPr/>
          </a:p>
        </p:txBody>
      </p:sp>
      <p:sp>
        <p:nvSpPr>
          <p:cNvPr id="212" name="Google Shape;212;p9"/>
          <p:cNvSpPr txBox="1">
            <a:spLocks noGrp="1"/>
          </p:cNvSpPr>
          <p:nvPr>
            <p:ph type="body" idx="1"/>
          </p:nvPr>
        </p:nvSpPr>
        <p:spPr>
          <a:xfrm>
            <a:off x="749030" y="1527244"/>
            <a:ext cx="11442970" cy="4721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hu-HU" dirty="0"/>
              <a:t>Referencia </a:t>
            </a:r>
            <a:r>
              <a:rPr lang="hu-HU" dirty="0" err="1" smtClean="0"/>
              <a:t>amoebot</a:t>
            </a:r>
            <a:r>
              <a:rPr lang="hu-HU" dirty="0" smtClean="0"/>
              <a:t> </a:t>
            </a:r>
            <a:r>
              <a:rPr lang="hu-HU" dirty="0"/>
              <a:t>aktíválja az elsődleges áramkört (jelzés)</a:t>
            </a:r>
            <a:endParaRPr dirty="0"/>
          </a:p>
          <a:p>
            <a:pPr marL="342900" lvl="0" indent="-342900" algn="l" rtl="0">
              <a:spcBef>
                <a:spcPts val="1000"/>
              </a:spcBef>
              <a:spcAft>
                <a:spcPts val="0"/>
              </a:spcAft>
              <a:buSzPts val="1600"/>
              <a:buChar char="►"/>
            </a:pPr>
            <a:r>
              <a:rPr lang="hu-HU" dirty="0"/>
              <a:t>Aki a másodlagoson kapott jelzést, a 2.körben a másodlagoson jelez, majd </a:t>
            </a:r>
            <a:r>
              <a:rPr lang="hu-HU" dirty="0" err="1"/>
              <a:t>passszív</a:t>
            </a:r>
            <a:r>
              <a:rPr lang="hu-HU" dirty="0"/>
              <a:t> lesz</a:t>
            </a:r>
            <a:endParaRPr dirty="0"/>
          </a:p>
          <a:p>
            <a:pPr marL="342900" lvl="0" indent="-342900" algn="l" rtl="0">
              <a:spcBef>
                <a:spcPts val="1000"/>
              </a:spcBef>
              <a:spcAft>
                <a:spcPts val="0"/>
              </a:spcAft>
              <a:buSzPts val="1600"/>
              <a:buChar char="►"/>
            </a:pPr>
            <a:r>
              <a:rPr lang="hu-HU" dirty="0"/>
              <a:t>Addig tart, amíg a 2.kör csendes</a:t>
            </a:r>
            <a:endParaRPr dirty="0"/>
          </a:p>
        </p:txBody>
      </p:sp>
      <p:pic>
        <p:nvPicPr>
          <p:cNvPr id="213" name="Google Shape;213;p9"/>
          <p:cNvPicPr preferRelativeResize="0"/>
          <p:nvPr/>
        </p:nvPicPr>
        <p:blipFill rotWithShape="1">
          <a:blip r:embed="rId3">
            <a:alphaModFix/>
          </a:blip>
          <a:srcRect/>
          <a:stretch/>
        </p:blipFill>
        <p:spPr>
          <a:xfrm>
            <a:off x="5569521" y="3887822"/>
            <a:ext cx="6468378" cy="284837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1289</Words>
  <Application>Microsoft Office PowerPoint</Application>
  <PresentationFormat>Szélesvásznú</PresentationFormat>
  <Paragraphs>171</Paragraphs>
  <Slides>27</Slides>
  <Notes>27</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27</vt:i4>
      </vt:variant>
    </vt:vector>
  </HeadingPairs>
  <TitlesOfParts>
    <vt:vector size="32" baseType="lpstr">
      <vt:lpstr>Arial</vt:lpstr>
      <vt:lpstr>Century Gothic</vt:lpstr>
      <vt:lpstr>Calibri</vt:lpstr>
      <vt:lpstr>Noto Sans Symbols</vt:lpstr>
      <vt:lpstr>Ion</vt:lpstr>
      <vt:lpstr>The Structural Power of Reconfigurable Circuits in the Amoebot Model</vt:lpstr>
      <vt:lpstr>Bevezetés az amőbamodellbe</vt:lpstr>
      <vt:lpstr>Fő kutatási kérdések a cikkben</vt:lpstr>
      <vt:lpstr>Alkalmazások és jelentőség</vt:lpstr>
      <vt:lpstr>Modell felépülése</vt:lpstr>
      <vt:lpstr>Áramköri kiterjesztés</vt:lpstr>
      <vt:lpstr>PASC algoritmus</vt:lpstr>
      <vt:lpstr>Azonosítók lánc mentén - előkészületek</vt:lpstr>
      <vt:lpstr>Azonosítók lánc mentén - folyamat</vt:lpstr>
      <vt:lpstr>Azonosítók lánc mentén - azonosítók</vt:lpstr>
      <vt:lpstr>Azonosítók lánc mentén - bitek</vt:lpstr>
      <vt:lpstr>Térbeli azonosítók</vt:lpstr>
      <vt:lpstr>Térbeli azonosítók</vt:lpstr>
      <vt:lpstr>Stripe problem</vt:lpstr>
      <vt:lpstr>Globális maximum probléma</vt:lpstr>
      <vt:lpstr>Csontváz-probléma megfogalmazása</vt:lpstr>
      <vt:lpstr>Kanonikus csontváz megalkotása</vt:lpstr>
      <vt:lpstr>Csontváz létrehozásának lépései</vt:lpstr>
      <vt:lpstr>Csontváz és kapcsolódó határok</vt:lpstr>
      <vt:lpstr>Spanning tree létrehozása</vt:lpstr>
      <vt:lpstr>Spanning tree csontváz nélkül</vt:lpstr>
      <vt:lpstr>Szimmetria detektálás</vt:lpstr>
      <vt:lpstr>Szimmetria detektálás</vt:lpstr>
      <vt:lpstr>Szimmetria detektálás</vt:lpstr>
      <vt:lpstr>Szimmetria detektálás</vt:lpstr>
      <vt:lpstr>Szimmetria detektálás</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Structural Power of Reconfigurable Circuits in the Amoebot Model</dc:title>
  <dc:creator>Béres Gábor Kristóf</dc:creator>
  <cp:lastModifiedBy>LENOVO</cp:lastModifiedBy>
  <cp:revision>4</cp:revision>
  <dcterms:created xsi:type="dcterms:W3CDTF">2025-03-06T18:10:40Z</dcterms:created>
  <dcterms:modified xsi:type="dcterms:W3CDTF">2025-03-11T19:26:52Z</dcterms:modified>
</cp:coreProperties>
</file>